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1" r:id="rId5"/>
    <p:sldId id="256" r:id="rId6"/>
    <p:sldId id="266" r:id="rId7"/>
    <p:sldId id="264" r:id="rId8"/>
    <p:sldId id="272" r:id="rId9"/>
    <p:sldId id="258" r:id="rId10"/>
    <p:sldId id="269" r:id="rId11"/>
    <p:sldId id="259" r:id="rId12"/>
    <p:sldId id="262" r:id="rId13"/>
    <p:sldId id="263" r:id="rId14"/>
    <p:sldId id="268" r:id="rId15"/>
    <p:sldId id="270" r:id="rId16"/>
    <p:sldId id="271" r:id="rId17"/>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99"/>
    <a:srgbClr val="FF9966"/>
    <a:srgbClr val="FF6600"/>
    <a:srgbClr val="FFCC00"/>
    <a:srgbClr val="FFD79B"/>
    <a:srgbClr val="CCECFF"/>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62" y="4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DE0B4-AA1A-4DE2-BAAF-1E8AB388F0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5E8B82FE-247D-4397-8B4F-DE85ED122BFD}">
      <dgm:prSet phldrT="[Текст]" custT="1"/>
      <dgm:spPr/>
      <dgm:t>
        <a:bodyPr/>
        <a:lstStyle/>
        <a:p>
          <a:pPr algn="just"/>
          <a:r>
            <a:rPr lang="ru-RU" sz="1200" dirty="0" smtClean="0"/>
            <a:t>1. Выявление оснований для проведения проверки</a:t>
          </a:r>
          <a:endParaRPr lang="ru-RU" sz="1200" dirty="0"/>
        </a:p>
      </dgm:t>
    </dgm:pt>
    <dgm:pt modelId="{041FB051-67E9-49BD-A3F1-C23FE7C0D334}" type="parTrans" cxnId="{3DA67F91-844C-46E6-8A92-AE3D1D667B06}">
      <dgm:prSet/>
      <dgm:spPr/>
      <dgm:t>
        <a:bodyPr/>
        <a:lstStyle/>
        <a:p>
          <a:endParaRPr lang="ru-RU" sz="1200"/>
        </a:p>
      </dgm:t>
    </dgm:pt>
    <dgm:pt modelId="{890E86E6-7B30-4FA5-AB1C-D52FAABB89E5}" type="sibTrans" cxnId="{3DA67F91-844C-46E6-8A92-AE3D1D667B06}">
      <dgm:prSet/>
      <dgm:spPr/>
      <dgm:t>
        <a:bodyPr/>
        <a:lstStyle/>
        <a:p>
          <a:endParaRPr lang="ru-RU" sz="1200"/>
        </a:p>
      </dgm:t>
    </dgm:pt>
    <dgm:pt modelId="{437BC7DD-D022-4753-8F26-C44C0ADBD69A}">
      <dgm:prSet custT="1"/>
      <dgm:spPr/>
      <dgm:t>
        <a:bodyPr/>
        <a:lstStyle/>
        <a:p>
          <a:r>
            <a:rPr lang="ru-RU" sz="1200" dirty="0" smtClean="0"/>
            <a:t>2. В случае наличия оснований: </a:t>
          </a:r>
          <a:endParaRPr lang="ru-RU" sz="1200" dirty="0"/>
        </a:p>
      </dgm:t>
    </dgm:pt>
    <dgm:pt modelId="{0568008D-EB79-423D-B9F7-658B2D6B4EBC}" type="parTrans" cxnId="{6BDE6B90-900C-4A2B-AA44-ACB51BB647FC}">
      <dgm:prSet/>
      <dgm:spPr/>
      <dgm:t>
        <a:bodyPr/>
        <a:lstStyle/>
        <a:p>
          <a:endParaRPr lang="ru-RU" sz="1200"/>
        </a:p>
      </dgm:t>
    </dgm:pt>
    <dgm:pt modelId="{FB5A5758-3442-48FC-B24F-D58E9218F2CC}" type="sibTrans" cxnId="{6BDE6B90-900C-4A2B-AA44-ACB51BB647FC}">
      <dgm:prSet/>
      <dgm:spPr/>
      <dgm:t>
        <a:bodyPr/>
        <a:lstStyle/>
        <a:p>
          <a:endParaRPr lang="ru-RU" sz="1200"/>
        </a:p>
      </dgm:t>
    </dgm:pt>
    <dgm:pt modelId="{E874C0F1-8D81-425E-8993-53425346787F}">
      <dgm:prSet custT="1"/>
      <dgm:spPr/>
      <dgm:t>
        <a:bodyPr/>
        <a:lstStyle/>
        <a:p>
          <a:pPr marL="177800" indent="0" algn="just"/>
          <a:r>
            <a:rPr lang="ru-RU" sz="1200" dirty="0" smtClean="0"/>
            <a:t>2.1.определяется форма проверки – документарная и (или) выездная;</a:t>
          </a:r>
          <a:endParaRPr lang="ru-RU" sz="1200" dirty="0"/>
        </a:p>
      </dgm:t>
    </dgm:pt>
    <dgm:pt modelId="{FE4B997F-DF6C-4FF4-B42D-612860F2E4A7}" type="parTrans" cxnId="{2F16E928-D96A-4138-A9F6-588DF94E8630}">
      <dgm:prSet/>
      <dgm:spPr/>
      <dgm:t>
        <a:bodyPr/>
        <a:lstStyle/>
        <a:p>
          <a:endParaRPr lang="ru-RU" sz="1200"/>
        </a:p>
      </dgm:t>
    </dgm:pt>
    <dgm:pt modelId="{79C620EB-FCCE-4773-9AA3-90AB66C5AE13}" type="sibTrans" cxnId="{2F16E928-D96A-4138-A9F6-588DF94E8630}">
      <dgm:prSet/>
      <dgm:spPr/>
      <dgm:t>
        <a:bodyPr/>
        <a:lstStyle/>
        <a:p>
          <a:endParaRPr lang="ru-RU" sz="1200"/>
        </a:p>
      </dgm:t>
    </dgm:pt>
    <dgm:pt modelId="{6885D41F-BBCF-4329-AD95-A2BD696CA90A}">
      <dgm:prSet custT="1"/>
      <dgm:spPr/>
      <dgm:t>
        <a:bodyPr/>
        <a:lstStyle/>
        <a:p>
          <a:pPr marL="177800" indent="0" algn="just"/>
          <a:r>
            <a:rPr lang="ru-RU" sz="1200" dirty="0" smtClean="0"/>
            <a:t>2.2. издается распоряжение или приказ  руководителя, заместителя руководителя органа муниципального  контроля  о проведении проверки (типовая форма, утверждена приказом Минэкономразвития РФ от 30 апреля 2009 года № 141)</a:t>
          </a:r>
          <a:endParaRPr lang="ru-RU" sz="1200" dirty="0"/>
        </a:p>
      </dgm:t>
    </dgm:pt>
    <dgm:pt modelId="{DB976B1C-3A56-4446-A23C-5C9B1876FF37}" type="parTrans" cxnId="{F3FEFB93-3734-4C91-9386-F4F7B77DE429}">
      <dgm:prSet/>
      <dgm:spPr/>
      <dgm:t>
        <a:bodyPr/>
        <a:lstStyle/>
        <a:p>
          <a:endParaRPr lang="ru-RU" sz="1200"/>
        </a:p>
      </dgm:t>
    </dgm:pt>
    <dgm:pt modelId="{88B5CD66-6BCA-4B4F-A972-ADD3FC8B43FC}" type="sibTrans" cxnId="{F3FEFB93-3734-4C91-9386-F4F7B77DE429}">
      <dgm:prSet/>
      <dgm:spPr/>
      <dgm:t>
        <a:bodyPr/>
        <a:lstStyle/>
        <a:p>
          <a:endParaRPr lang="ru-RU" sz="1200"/>
        </a:p>
      </dgm:t>
    </dgm:pt>
    <dgm:pt modelId="{BF42E9EB-D461-4514-BABA-5B297A4091AF}">
      <dgm:prSet custT="1"/>
      <dgm:spPr/>
      <dgm:t>
        <a:bodyPr/>
        <a:lstStyle/>
        <a:p>
          <a:pPr algn="just"/>
          <a:r>
            <a:rPr lang="ru-RU" sz="1200" dirty="0" smtClean="0"/>
            <a:t>3. Лицо, в отношении которого осуществляется проверка, уведомляется органом муниципального контроля любым доступным способом </a:t>
          </a:r>
          <a:r>
            <a:rPr lang="ru-RU" sz="1200" dirty="0" smtClean="0"/>
            <a:t> не позднее чем в течение 3 рабочих дней  </a:t>
          </a:r>
          <a:r>
            <a:rPr lang="ru-RU" sz="1200" dirty="0" smtClean="0"/>
            <a:t>до ее начала.</a:t>
          </a:r>
          <a:endParaRPr lang="ru-RU" sz="1200" dirty="0"/>
        </a:p>
      </dgm:t>
    </dgm:pt>
    <dgm:pt modelId="{FB5BE9A5-83D4-43CD-ADAE-4BA62CBC98A1}" type="parTrans" cxnId="{1C097814-09D9-48A7-8DB4-E2A5A40EA582}">
      <dgm:prSet/>
      <dgm:spPr/>
      <dgm:t>
        <a:bodyPr/>
        <a:lstStyle/>
        <a:p>
          <a:endParaRPr lang="ru-RU" sz="1200"/>
        </a:p>
      </dgm:t>
    </dgm:pt>
    <dgm:pt modelId="{C1F42108-EC72-4565-A171-D71A66383AB8}" type="sibTrans" cxnId="{1C097814-09D9-48A7-8DB4-E2A5A40EA582}">
      <dgm:prSet/>
      <dgm:spPr/>
      <dgm:t>
        <a:bodyPr/>
        <a:lstStyle/>
        <a:p>
          <a:endParaRPr lang="ru-RU" sz="1200"/>
        </a:p>
      </dgm:t>
    </dgm:pt>
    <dgm:pt modelId="{E48F484C-6D5E-47AD-B339-3AADAF6DBC6A}">
      <dgm:prSet custT="1"/>
      <dgm:spPr/>
      <dgm:t>
        <a:bodyPr/>
        <a:lstStyle/>
        <a:p>
          <a:pPr algn="just"/>
          <a:r>
            <a:rPr lang="ru-RU" sz="1200" dirty="0" smtClean="0"/>
            <a:t>4. Оформляет акт проверки в </a:t>
          </a:r>
          <a:r>
            <a:rPr lang="ru-RU" sz="1200" dirty="0" smtClean="0"/>
            <a:t>3-х </a:t>
          </a:r>
          <a:r>
            <a:rPr lang="ru-RU" sz="1200" dirty="0" smtClean="0"/>
            <a:t>экземплярах (типовая форма, утверждена приказом Минэкономразвития РФ от 30 апреля 2009 года № 141).</a:t>
          </a:r>
          <a:endParaRPr lang="ru-RU" sz="1200" dirty="0"/>
        </a:p>
      </dgm:t>
    </dgm:pt>
    <dgm:pt modelId="{109C6D0D-DE9A-4FBD-8B9B-FA7A33D65211}" type="parTrans" cxnId="{0DAAC0DA-1821-450E-ADF0-AA2DB38EF9E4}">
      <dgm:prSet/>
      <dgm:spPr/>
      <dgm:t>
        <a:bodyPr/>
        <a:lstStyle/>
        <a:p>
          <a:endParaRPr lang="ru-RU" sz="1200"/>
        </a:p>
      </dgm:t>
    </dgm:pt>
    <dgm:pt modelId="{E00EDDB0-6BBB-41EB-9D0D-1B94EB06607D}" type="sibTrans" cxnId="{0DAAC0DA-1821-450E-ADF0-AA2DB38EF9E4}">
      <dgm:prSet/>
      <dgm:spPr/>
      <dgm:t>
        <a:bodyPr/>
        <a:lstStyle/>
        <a:p>
          <a:endParaRPr lang="ru-RU" sz="1200"/>
        </a:p>
      </dgm:t>
    </dgm:pt>
    <dgm:pt modelId="{40F75846-8E08-489C-A734-4D556D4240E5}">
      <dgm:prSet custT="1"/>
      <dgm:spPr/>
      <dgm:t>
        <a:bodyPr/>
        <a:lstStyle/>
        <a:p>
          <a:pPr algn="just"/>
          <a:r>
            <a:rPr lang="ru-RU" sz="1200" dirty="0" smtClean="0"/>
            <a:t>5. 1 экземпляр акта вручается уполномоченному представителю юридического или направляется заказным почтовым отправлением с уведомлением о вручении, которое приобщается к экземпляру акта проверки, а также может быть направлен в форме электронного документа.</a:t>
          </a:r>
          <a:endParaRPr lang="ru-RU" sz="1200" dirty="0"/>
        </a:p>
      </dgm:t>
    </dgm:pt>
    <dgm:pt modelId="{2D73A085-CDE2-46A0-9FFC-F252B9D21D60}" type="parTrans" cxnId="{C575CE5C-1539-407F-AD6D-99011E83AC6D}">
      <dgm:prSet/>
      <dgm:spPr/>
      <dgm:t>
        <a:bodyPr/>
        <a:lstStyle/>
        <a:p>
          <a:endParaRPr lang="ru-RU" sz="1200"/>
        </a:p>
      </dgm:t>
    </dgm:pt>
    <dgm:pt modelId="{60420019-F658-4E56-BAF4-1899D4F956F1}" type="sibTrans" cxnId="{C575CE5C-1539-407F-AD6D-99011E83AC6D}">
      <dgm:prSet/>
      <dgm:spPr/>
      <dgm:t>
        <a:bodyPr/>
        <a:lstStyle/>
        <a:p>
          <a:endParaRPr lang="ru-RU" sz="1200"/>
        </a:p>
      </dgm:t>
    </dgm:pt>
    <dgm:pt modelId="{213F3970-8C9C-496D-B799-390B10325CB4}">
      <dgm:prSet custT="1"/>
      <dgm:spPr/>
      <dgm:t>
        <a:bodyPr/>
        <a:lstStyle/>
        <a:p>
          <a:pPr algn="just"/>
          <a:r>
            <a:rPr lang="ru-RU" sz="1200" dirty="0" smtClean="0"/>
            <a:t>6. В случае проведения выездной проверки делается запись в журнале проверок, который обязаны вести юридические лица и индивидуальные предприниматели.</a:t>
          </a:r>
          <a:endParaRPr lang="ru-RU" sz="1200" dirty="0"/>
        </a:p>
      </dgm:t>
    </dgm:pt>
    <dgm:pt modelId="{D0FB71DB-9BF6-428D-BF4B-FA1E368F7D9E}" type="parTrans" cxnId="{CAE1F23A-CB4B-4EBA-8ACF-83B14D6B86C0}">
      <dgm:prSet/>
      <dgm:spPr/>
      <dgm:t>
        <a:bodyPr/>
        <a:lstStyle/>
        <a:p>
          <a:endParaRPr lang="ru-RU" sz="1200"/>
        </a:p>
      </dgm:t>
    </dgm:pt>
    <dgm:pt modelId="{0FE62F5E-5111-4D53-9A90-D04BD1754EDD}" type="sibTrans" cxnId="{CAE1F23A-CB4B-4EBA-8ACF-83B14D6B86C0}">
      <dgm:prSet/>
      <dgm:spPr/>
      <dgm:t>
        <a:bodyPr/>
        <a:lstStyle/>
        <a:p>
          <a:endParaRPr lang="ru-RU" sz="1200"/>
        </a:p>
      </dgm:t>
    </dgm:pt>
    <dgm:pt modelId="{0F2EB79A-4F54-460A-AE64-EA5FA21B4730}">
      <dgm:prSet custT="1"/>
      <dgm:spPr/>
      <dgm:t>
        <a:bodyPr/>
        <a:lstStyle/>
        <a:p>
          <a:r>
            <a:rPr lang="ru-RU" sz="1200" dirty="0" smtClean="0"/>
            <a:t>7. При отсутствии журнала учета проверок в акте проверки делается соответствующая запись.</a:t>
          </a:r>
          <a:endParaRPr lang="ru-RU" sz="1200" dirty="0"/>
        </a:p>
      </dgm:t>
    </dgm:pt>
    <dgm:pt modelId="{07589199-700D-4CF4-BA38-3508F7B9519E}" type="parTrans" cxnId="{24535B46-4E55-4EE5-8022-65A1DBC972F9}">
      <dgm:prSet/>
      <dgm:spPr/>
      <dgm:t>
        <a:bodyPr/>
        <a:lstStyle/>
        <a:p>
          <a:endParaRPr lang="ru-RU" sz="1200"/>
        </a:p>
      </dgm:t>
    </dgm:pt>
    <dgm:pt modelId="{6A464E41-757E-4D9A-8EEF-2B9C4E74DE94}" type="sibTrans" cxnId="{24535B46-4E55-4EE5-8022-65A1DBC972F9}">
      <dgm:prSet/>
      <dgm:spPr/>
      <dgm:t>
        <a:bodyPr/>
        <a:lstStyle/>
        <a:p>
          <a:endParaRPr lang="ru-RU" sz="1200"/>
        </a:p>
      </dgm:t>
    </dgm:pt>
    <dgm:pt modelId="{8A45F949-5881-4FD3-A705-405477C182C5}">
      <dgm:prSet custT="1"/>
      <dgm:spPr/>
      <dgm:t>
        <a:bodyPr/>
        <a:lstStyle/>
        <a:p>
          <a:r>
            <a:rPr lang="ru-RU" sz="1200" dirty="0" smtClean="0"/>
            <a:t>8. Выдается предписание.</a:t>
          </a:r>
          <a:endParaRPr lang="ru-RU" sz="1200" dirty="0"/>
        </a:p>
      </dgm:t>
    </dgm:pt>
    <dgm:pt modelId="{57703FA9-21CA-494A-A01D-C48CDB08A0AB}" type="parTrans" cxnId="{86596BB9-4FCF-440A-8478-46F255B3C88C}">
      <dgm:prSet/>
      <dgm:spPr/>
      <dgm:t>
        <a:bodyPr/>
        <a:lstStyle/>
        <a:p>
          <a:endParaRPr lang="ru-RU" sz="1200"/>
        </a:p>
      </dgm:t>
    </dgm:pt>
    <dgm:pt modelId="{7A446E1E-EB09-4B12-A6CD-3409447E4B15}" type="sibTrans" cxnId="{86596BB9-4FCF-440A-8478-46F255B3C88C}">
      <dgm:prSet/>
      <dgm:spPr/>
      <dgm:t>
        <a:bodyPr/>
        <a:lstStyle/>
        <a:p>
          <a:endParaRPr lang="ru-RU" sz="1200"/>
        </a:p>
      </dgm:t>
    </dgm:pt>
    <dgm:pt modelId="{62C1F9E9-EC05-4E97-84A9-81DFAF7CB6BA}">
      <dgm:prSet custT="1"/>
      <dgm:spPr/>
      <dgm:t>
        <a:bodyPr/>
        <a:lstStyle/>
        <a:p>
          <a:pPr algn="just"/>
          <a:r>
            <a:rPr lang="ru-RU" sz="1200" dirty="0" smtClean="0"/>
            <a:t>9. </a:t>
          </a:r>
          <a:r>
            <a:rPr lang="ru-RU" sz="1200" b="0" dirty="0" smtClean="0"/>
            <a:t>В случае выявления признаков административного правонарушения,  материалы проверки передаются в Государственную инспекцию Забайкальского края для возбуждения дел об административных правонарушениях.</a:t>
          </a:r>
          <a:endParaRPr lang="ru-RU" sz="1200" b="0" dirty="0"/>
        </a:p>
      </dgm:t>
    </dgm:pt>
    <dgm:pt modelId="{99245C32-9A2A-4531-BF4A-67C76362B8FC}" type="parTrans" cxnId="{576FC0EB-B196-41C6-A192-2EDFBBC4E1B0}">
      <dgm:prSet/>
      <dgm:spPr/>
      <dgm:t>
        <a:bodyPr/>
        <a:lstStyle/>
        <a:p>
          <a:endParaRPr lang="ru-RU" sz="1200"/>
        </a:p>
      </dgm:t>
    </dgm:pt>
    <dgm:pt modelId="{2E4D1475-4A44-4556-852E-44DE3E5FAB42}" type="sibTrans" cxnId="{576FC0EB-B196-41C6-A192-2EDFBBC4E1B0}">
      <dgm:prSet/>
      <dgm:spPr/>
      <dgm:t>
        <a:bodyPr/>
        <a:lstStyle/>
        <a:p>
          <a:endParaRPr lang="ru-RU" sz="1200"/>
        </a:p>
      </dgm:t>
    </dgm:pt>
    <dgm:pt modelId="{B83F1A26-05F4-4ABF-8864-5A3885CD8491}" type="pres">
      <dgm:prSet presAssocID="{FA7DE0B4-AA1A-4DE2-BAAF-1E8AB388F006}" presName="linear" presStyleCnt="0">
        <dgm:presLayoutVars>
          <dgm:animLvl val="lvl"/>
          <dgm:resizeHandles val="exact"/>
        </dgm:presLayoutVars>
      </dgm:prSet>
      <dgm:spPr/>
      <dgm:t>
        <a:bodyPr/>
        <a:lstStyle/>
        <a:p>
          <a:endParaRPr lang="ru-RU"/>
        </a:p>
      </dgm:t>
    </dgm:pt>
    <dgm:pt modelId="{AFF2B8B7-077C-47C3-B4B7-F6D35E208A32}" type="pres">
      <dgm:prSet presAssocID="{5E8B82FE-247D-4397-8B4F-DE85ED122BFD}" presName="parentText" presStyleLbl="node1" presStyleIdx="0" presStyleCnt="11">
        <dgm:presLayoutVars>
          <dgm:chMax val="0"/>
          <dgm:bulletEnabled val="1"/>
        </dgm:presLayoutVars>
      </dgm:prSet>
      <dgm:spPr/>
      <dgm:t>
        <a:bodyPr/>
        <a:lstStyle/>
        <a:p>
          <a:endParaRPr lang="ru-RU"/>
        </a:p>
      </dgm:t>
    </dgm:pt>
    <dgm:pt modelId="{9300DE8E-6D96-471C-ACD2-7488D35D2E6B}" type="pres">
      <dgm:prSet presAssocID="{890E86E6-7B30-4FA5-AB1C-D52FAABB89E5}" presName="spacer" presStyleCnt="0"/>
      <dgm:spPr/>
    </dgm:pt>
    <dgm:pt modelId="{F8166FF6-BC29-4D7A-BD87-F1EC277AF3E3}" type="pres">
      <dgm:prSet presAssocID="{437BC7DD-D022-4753-8F26-C44C0ADBD69A}" presName="parentText" presStyleLbl="node1" presStyleIdx="1" presStyleCnt="11">
        <dgm:presLayoutVars>
          <dgm:chMax val="0"/>
          <dgm:bulletEnabled val="1"/>
        </dgm:presLayoutVars>
      </dgm:prSet>
      <dgm:spPr/>
      <dgm:t>
        <a:bodyPr/>
        <a:lstStyle/>
        <a:p>
          <a:endParaRPr lang="ru-RU"/>
        </a:p>
      </dgm:t>
    </dgm:pt>
    <dgm:pt modelId="{1B9E5B92-15B3-4319-B529-DEC760682B35}" type="pres">
      <dgm:prSet presAssocID="{FB5A5758-3442-48FC-B24F-D58E9218F2CC}" presName="spacer" presStyleCnt="0"/>
      <dgm:spPr/>
    </dgm:pt>
    <dgm:pt modelId="{3FF5208A-26F4-42D8-AB5B-F33E4B23D956}" type="pres">
      <dgm:prSet presAssocID="{E874C0F1-8D81-425E-8993-53425346787F}" presName="parentText" presStyleLbl="node1" presStyleIdx="2" presStyleCnt="11" custScaleX="88263" custLinFactNeighborX="-6017" custLinFactNeighborY="41626">
        <dgm:presLayoutVars>
          <dgm:chMax val="0"/>
          <dgm:bulletEnabled val="1"/>
        </dgm:presLayoutVars>
      </dgm:prSet>
      <dgm:spPr/>
      <dgm:t>
        <a:bodyPr/>
        <a:lstStyle/>
        <a:p>
          <a:endParaRPr lang="ru-RU"/>
        </a:p>
      </dgm:t>
    </dgm:pt>
    <dgm:pt modelId="{3A51EBF3-6608-46FD-893A-C3958C83F4C5}" type="pres">
      <dgm:prSet presAssocID="{79C620EB-FCCE-4773-9AA3-90AB66C5AE13}" presName="spacer" presStyleCnt="0"/>
      <dgm:spPr/>
    </dgm:pt>
    <dgm:pt modelId="{BBDF14B8-06FF-47D8-ABDF-CA29FC25B52D}" type="pres">
      <dgm:prSet presAssocID="{6885D41F-BBCF-4329-AD95-A2BD696CA90A}" presName="parentText" presStyleLbl="node1" presStyleIdx="3" presStyleCnt="11" custScaleX="97149" custLinFactNeighborX="4996" custLinFactNeighborY="58719">
        <dgm:presLayoutVars>
          <dgm:chMax val="0"/>
          <dgm:bulletEnabled val="1"/>
        </dgm:presLayoutVars>
      </dgm:prSet>
      <dgm:spPr/>
      <dgm:t>
        <a:bodyPr/>
        <a:lstStyle/>
        <a:p>
          <a:endParaRPr lang="ru-RU"/>
        </a:p>
      </dgm:t>
    </dgm:pt>
    <dgm:pt modelId="{EAA09B3C-C491-4433-AE97-CA3222AB3656}" type="pres">
      <dgm:prSet presAssocID="{88B5CD66-6BCA-4B4F-A972-ADD3FC8B43FC}" presName="spacer" presStyleCnt="0"/>
      <dgm:spPr/>
    </dgm:pt>
    <dgm:pt modelId="{69074330-265B-44E5-98CA-12D0FE8978D8}" type="pres">
      <dgm:prSet presAssocID="{BF42E9EB-D461-4514-BABA-5B297A4091AF}" presName="parentText" presStyleLbl="node1" presStyleIdx="4" presStyleCnt="11">
        <dgm:presLayoutVars>
          <dgm:chMax val="0"/>
          <dgm:bulletEnabled val="1"/>
        </dgm:presLayoutVars>
      </dgm:prSet>
      <dgm:spPr/>
      <dgm:t>
        <a:bodyPr/>
        <a:lstStyle/>
        <a:p>
          <a:endParaRPr lang="ru-RU"/>
        </a:p>
      </dgm:t>
    </dgm:pt>
    <dgm:pt modelId="{058F2156-FEC3-44A9-82E0-A999AE1AA558}" type="pres">
      <dgm:prSet presAssocID="{C1F42108-EC72-4565-A171-D71A66383AB8}" presName="spacer" presStyleCnt="0"/>
      <dgm:spPr/>
    </dgm:pt>
    <dgm:pt modelId="{F24B8778-C7C9-4DA9-81C7-F14FF07F91D6}" type="pres">
      <dgm:prSet presAssocID="{E48F484C-6D5E-47AD-B339-3AADAF6DBC6A}" presName="parentText" presStyleLbl="node1" presStyleIdx="5" presStyleCnt="11">
        <dgm:presLayoutVars>
          <dgm:chMax val="0"/>
          <dgm:bulletEnabled val="1"/>
        </dgm:presLayoutVars>
      </dgm:prSet>
      <dgm:spPr/>
      <dgm:t>
        <a:bodyPr/>
        <a:lstStyle/>
        <a:p>
          <a:endParaRPr lang="ru-RU"/>
        </a:p>
      </dgm:t>
    </dgm:pt>
    <dgm:pt modelId="{4DC21B7B-C8AE-4C36-BB63-733EE249DE2D}" type="pres">
      <dgm:prSet presAssocID="{E00EDDB0-6BBB-41EB-9D0D-1B94EB06607D}" presName="spacer" presStyleCnt="0"/>
      <dgm:spPr/>
    </dgm:pt>
    <dgm:pt modelId="{DFB303C2-2122-495B-A246-CEBFD569189E}" type="pres">
      <dgm:prSet presAssocID="{40F75846-8E08-489C-A734-4D556D4240E5}" presName="parentText" presStyleLbl="node1" presStyleIdx="6" presStyleCnt="11">
        <dgm:presLayoutVars>
          <dgm:chMax val="0"/>
          <dgm:bulletEnabled val="1"/>
        </dgm:presLayoutVars>
      </dgm:prSet>
      <dgm:spPr/>
      <dgm:t>
        <a:bodyPr/>
        <a:lstStyle/>
        <a:p>
          <a:endParaRPr lang="ru-RU"/>
        </a:p>
      </dgm:t>
    </dgm:pt>
    <dgm:pt modelId="{28F64403-4F99-47F3-9F92-5308C44CB051}" type="pres">
      <dgm:prSet presAssocID="{60420019-F658-4E56-BAF4-1899D4F956F1}" presName="spacer" presStyleCnt="0"/>
      <dgm:spPr/>
    </dgm:pt>
    <dgm:pt modelId="{799E4BBA-BBBC-4704-AAFD-51566C3A523C}" type="pres">
      <dgm:prSet presAssocID="{213F3970-8C9C-496D-B799-390B10325CB4}" presName="parentText" presStyleLbl="node1" presStyleIdx="7" presStyleCnt="11">
        <dgm:presLayoutVars>
          <dgm:chMax val="0"/>
          <dgm:bulletEnabled val="1"/>
        </dgm:presLayoutVars>
      </dgm:prSet>
      <dgm:spPr/>
      <dgm:t>
        <a:bodyPr/>
        <a:lstStyle/>
        <a:p>
          <a:endParaRPr lang="ru-RU"/>
        </a:p>
      </dgm:t>
    </dgm:pt>
    <dgm:pt modelId="{90779418-997C-49B5-9B51-EC65ABA79299}" type="pres">
      <dgm:prSet presAssocID="{0FE62F5E-5111-4D53-9A90-D04BD1754EDD}" presName="spacer" presStyleCnt="0"/>
      <dgm:spPr/>
    </dgm:pt>
    <dgm:pt modelId="{DEA95BBA-1047-48B6-966F-5DF991C9B18F}" type="pres">
      <dgm:prSet presAssocID="{0F2EB79A-4F54-460A-AE64-EA5FA21B4730}" presName="parentText" presStyleLbl="node1" presStyleIdx="8" presStyleCnt="11">
        <dgm:presLayoutVars>
          <dgm:chMax val="0"/>
          <dgm:bulletEnabled val="1"/>
        </dgm:presLayoutVars>
      </dgm:prSet>
      <dgm:spPr/>
      <dgm:t>
        <a:bodyPr/>
        <a:lstStyle/>
        <a:p>
          <a:endParaRPr lang="ru-RU"/>
        </a:p>
      </dgm:t>
    </dgm:pt>
    <dgm:pt modelId="{068C6166-179A-47BC-ABA9-4C0483F58D13}" type="pres">
      <dgm:prSet presAssocID="{6A464E41-757E-4D9A-8EEF-2B9C4E74DE94}" presName="spacer" presStyleCnt="0"/>
      <dgm:spPr/>
    </dgm:pt>
    <dgm:pt modelId="{DAC905DA-B91D-4C4F-B092-EA41CAD34B39}" type="pres">
      <dgm:prSet presAssocID="{8A45F949-5881-4FD3-A705-405477C182C5}" presName="parentText" presStyleLbl="node1" presStyleIdx="9" presStyleCnt="11">
        <dgm:presLayoutVars>
          <dgm:chMax val="0"/>
          <dgm:bulletEnabled val="1"/>
        </dgm:presLayoutVars>
      </dgm:prSet>
      <dgm:spPr/>
      <dgm:t>
        <a:bodyPr/>
        <a:lstStyle/>
        <a:p>
          <a:endParaRPr lang="ru-RU"/>
        </a:p>
      </dgm:t>
    </dgm:pt>
    <dgm:pt modelId="{53118991-CF31-474B-AF25-56E718F8FC71}" type="pres">
      <dgm:prSet presAssocID="{7A446E1E-EB09-4B12-A6CD-3409447E4B15}" presName="spacer" presStyleCnt="0"/>
      <dgm:spPr/>
    </dgm:pt>
    <dgm:pt modelId="{4C2BF33E-9AF4-44BA-8A31-AC5F915B7C53}" type="pres">
      <dgm:prSet presAssocID="{62C1F9E9-EC05-4E97-84A9-81DFAF7CB6BA}" presName="parentText" presStyleLbl="node1" presStyleIdx="10" presStyleCnt="11">
        <dgm:presLayoutVars>
          <dgm:chMax val="0"/>
          <dgm:bulletEnabled val="1"/>
        </dgm:presLayoutVars>
      </dgm:prSet>
      <dgm:spPr/>
      <dgm:t>
        <a:bodyPr/>
        <a:lstStyle/>
        <a:p>
          <a:endParaRPr lang="ru-RU"/>
        </a:p>
      </dgm:t>
    </dgm:pt>
  </dgm:ptLst>
  <dgm:cxnLst>
    <dgm:cxn modelId="{BF7FB63B-201E-4468-8510-970B50B87B0B}" type="presOf" srcId="{5E8B82FE-247D-4397-8B4F-DE85ED122BFD}" destId="{AFF2B8B7-077C-47C3-B4B7-F6D35E208A32}" srcOrd="0" destOrd="0" presId="urn:microsoft.com/office/officeart/2005/8/layout/vList2"/>
    <dgm:cxn modelId="{0DAAC0DA-1821-450E-ADF0-AA2DB38EF9E4}" srcId="{FA7DE0B4-AA1A-4DE2-BAAF-1E8AB388F006}" destId="{E48F484C-6D5E-47AD-B339-3AADAF6DBC6A}" srcOrd="5" destOrd="0" parTransId="{109C6D0D-DE9A-4FBD-8B9B-FA7A33D65211}" sibTransId="{E00EDDB0-6BBB-41EB-9D0D-1B94EB06607D}"/>
    <dgm:cxn modelId="{24535B46-4E55-4EE5-8022-65A1DBC972F9}" srcId="{FA7DE0B4-AA1A-4DE2-BAAF-1E8AB388F006}" destId="{0F2EB79A-4F54-460A-AE64-EA5FA21B4730}" srcOrd="8" destOrd="0" parTransId="{07589199-700D-4CF4-BA38-3508F7B9519E}" sibTransId="{6A464E41-757E-4D9A-8EEF-2B9C4E74DE94}"/>
    <dgm:cxn modelId="{3DA67F91-844C-46E6-8A92-AE3D1D667B06}" srcId="{FA7DE0B4-AA1A-4DE2-BAAF-1E8AB388F006}" destId="{5E8B82FE-247D-4397-8B4F-DE85ED122BFD}" srcOrd="0" destOrd="0" parTransId="{041FB051-67E9-49BD-A3F1-C23FE7C0D334}" sibTransId="{890E86E6-7B30-4FA5-AB1C-D52FAABB89E5}"/>
    <dgm:cxn modelId="{576FC0EB-B196-41C6-A192-2EDFBBC4E1B0}" srcId="{FA7DE0B4-AA1A-4DE2-BAAF-1E8AB388F006}" destId="{62C1F9E9-EC05-4E97-84A9-81DFAF7CB6BA}" srcOrd="10" destOrd="0" parTransId="{99245C32-9A2A-4531-BF4A-67C76362B8FC}" sibTransId="{2E4D1475-4A44-4556-852E-44DE3E5FAB42}"/>
    <dgm:cxn modelId="{CAE1F23A-CB4B-4EBA-8ACF-83B14D6B86C0}" srcId="{FA7DE0B4-AA1A-4DE2-BAAF-1E8AB388F006}" destId="{213F3970-8C9C-496D-B799-390B10325CB4}" srcOrd="7" destOrd="0" parTransId="{D0FB71DB-9BF6-428D-BF4B-FA1E368F7D9E}" sibTransId="{0FE62F5E-5111-4D53-9A90-D04BD1754EDD}"/>
    <dgm:cxn modelId="{6BDE6B90-900C-4A2B-AA44-ACB51BB647FC}" srcId="{FA7DE0B4-AA1A-4DE2-BAAF-1E8AB388F006}" destId="{437BC7DD-D022-4753-8F26-C44C0ADBD69A}" srcOrd="1" destOrd="0" parTransId="{0568008D-EB79-423D-B9F7-658B2D6B4EBC}" sibTransId="{FB5A5758-3442-48FC-B24F-D58E9218F2CC}"/>
    <dgm:cxn modelId="{6CDC950A-DA2B-4258-9AF6-172B3C8CE261}" type="presOf" srcId="{0F2EB79A-4F54-460A-AE64-EA5FA21B4730}" destId="{DEA95BBA-1047-48B6-966F-5DF991C9B18F}" srcOrd="0" destOrd="0" presId="urn:microsoft.com/office/officeart/2005/8/layout/vList2"/>
    <dgm:cxn modelId="{86596BB9-4FCF-440A-8478-46F255B3C88C}" srcId="{FA7DE0B4-AA1A-4DE2-BAAF-1E8AB388F006}" destId="{8A45F949-5881-4FD3-A705-405477C182C5}" srcOrd="9" destOrd="0" parTransId="{57703FA9-21CA-494A-A01D-C48CDB08A0AB}" sibTransId="{7A446E1E-EB09-4B12-A6CD-3409447E4B15}"/>
    <dgm:cxn modelId="{B9DA7EE8-84BA-4347-86A7-A947F7D5C07D}" type="presOf" srcId="{FA7DE0B4-AA1A-4DE2-BAAF-1E8AB388F006}" destId="{B83F1A26-05F4-4ABF-8864-5A3885CD8491}" srcOrd="0" destOrd="0" presId="urn:microsoft.com/office/officeart/2005/8/layout/vList2"/>
    <dgm:cxn modelId="{2B7FB593-EA40-45BA-9033-A1101EACE8AB}" type="presOf" srcId="{213F3970-8C9C-496D-B799-390B10325CB4}" destId="{799E4BBA-BBBC-4704-AAFD-51566C3A523C}" srcOrd="0" destOrd="0" presId="urn:microsoft.com/office/officeart/2005/8/layout/vList2"/>
    <dgm:cxn modelId="{BBD219C1-3544-4B9A-AFA9-A66ABAE9B72D}" type="presOf" srcId="{40F75846-8E08-489C-A734-4D556D4240E5}" destId="{DFB303C2-2122-495B-A246-CEBFD569189E}" srcOrd="0" destOrd="0" presId="urn:microsoft.com/office/officeart/2005/8/layout/vList2"/>
    <dgm:cxn modelId="{805E3670-F7C7-402A-8B5D-DB4366D46B01}" type="presOf" srcId="{437BC7DD-D022-4753-8F26-C44C0ADBD69A}" destId="{F8166FF6-BC29-4D7A-BD87-F1EC277AF3E3}" srcOrd="0" destOrd="0" presId="urn:microsoft.com/office/officeart/2005/8/layout/vList2"/>
    <dgm:cxn modelId="{C575CE5C-1539-407F-AD6D-99011E83AC6D}" srcId="{FA7DE0B4-AA1A-4DE2-BAAF-1E8AB388F006}" destId="{40F75846-8E08-489C-A734-4D556D4240E5}" srcOrd="6" destOrd="0" parTransId="{2D73A085-CDE2-46A0-9FFC-F252B9D21D60}" sibTransId="{60420019-F658-4E56-BAF4-1899D4F956F1}"/>
    <dgm:cxn modelId="{E8F0279A-373E-4CF5-BB7C-B503ED8EACEA}" type="presOf" srcId="{8A45F949-5881-4FD3-A705-405477C182C5}" destId="{DAC905DA-B91D-4C4F-B092-EA41CAD34B39}" srcOrd="0" destOrd="0" presId="urn:microsoft.com/office/officeart/2005/8/layout/vList2"/>
    <dgm:cxn modelId="{7C2CCC99-F478-4A3B-BBFF-E73B73C6D37B}" type="presOf" srcId="{E874C0F1-8D81-425E-8993-53425346787F}" destId="{3FF5208A-26F4-42D8-AB5B-F33E4B23D956}" srcOrd="0" destOrd="0" presId="urn:microsoft.com/office/officeart/2005/8/layout/vList2"/>
    <dgm:cxn modelId="{1C097814-09D9-48A7-8DB4-E2A5A40EA582}" srcId="{FA7DE0B4-AA1A-4DE2-BAAF-1E8AB388F006}" destId="{BF42E9EB-D461-4514-BABA-5B297A4091AF}" srcOrd="4" destOrd="0" parTransId="{FB5BE9A5-83D4-43CD-ADAE-4BA62CBC98A1}" sibTransId="{C1F42108-EC72-4565-A171-D71A66383AB8}"/>
    <dgm:cxn modelId="{64F0456B-4610-4038-98A5-F039CECB0804}" type="presOf" srcId="{E48F484C-6D5E-47AD-B339-3AADAF6DBC6A}" destId="{F24B8778-C7C9-4DA9-81C7-F14FF07F91D6}" srcOrd="0" destOrd="0" presId="urn:microsoft.com/office/officeart/2005/8/layout/vList2"/>
    <dgm:cxn modelId="{2F16E928-D96A-4138-A9F6-588DF94E8630}" srcId="{FA7DE0B4-AA1A-4DE2-BAAF-1E8AB388F006}" destId="{E874C0F1-8D81-425E-8993-53425346787F}" srcOrd="2" destOrd="0" parTransId="{FE4B997F-DF6C-4FF4-B42D-612860F2E4A7}" sibTransId="{79C620EB-FCCE-4773-9AA3-90AB66C5AE13}"/>
    <dgm:cxn modelId="{3F358F5A-E40E-4359-952E-2EC6DBF16315}" type="presOf" srcId="{62C1F9E9-EC05-4E97-84A9-81DFAF7CB6BA}" destId="{4C2BF33E-9AF4-44BA-8A31-AC5F915B7C53}" srcOrd="0" destOrd="0" presId="urn:microsoft.com/office/officeart/2005/8/layout/vList2"/>
    <dgm:cxn modelId="{F3FEE3D4-2CAE-4AA5-BD58-77F4E2C7A4FF}" type="presOf" srcId="{6885D41F-BBCF-4329-AD95-A2BD696CA90A}" destId="{BBDF14B8-06FF-47D8-ABDF-CA29FC25B52D}" srcOrd="0" destOrd="0" presId="urn:microsoft.com/office/officeart/2005/8/layout/vList2"/>
    <dgm:cxn modelId="{F3FEFB93-3734-4C91-9386-F4F7B77DE429}" srcId="{FA7DE0B4-AA1A-4DE2-BAAF-1E8AB388F006}" destId="{6885D41F-BBCF-4329-AD95-A2BD696CA90A}" srcOrd="3" destOrd="0" parTransId="{DB976B1C-3A56-4446-A23C-5C9B1876FF37}" sibTransId="{88B5CD66-6BCA-4B4F-A972-ADD3FC8B43FC}"/>
    <dgm:cxn modelId="{B2D87673-8AD7-458E-B373-73A4D81F6482}" type="presOf" srcId="{BF42E9EB-D461-4514-BABA-5B297A4091AF}" destId="{69074330-265B-44E5-98CA-12D0FE8978D8}" srcOrd="0" destOrd="0" presId="urn:microsoft.com/office/officeart/2005/8/layout/vList2"/>
    <dgm:cxn modelId="{7A7D1AA1-0EE0-4364-8755-E5EF50D80A13}" type="presParOf" srcId="{B83F1A26-05F4-4ABF-8864-5A3885CD8491}" destId="{AFF2B8B7-077C-47C3-B4B7-F6D35E208A32}" srcOrd="0" destOrd="0" presId="urn:microsoft.com/office/officeart/2005/8/layout/vList2"/>
    <dgm:cxn modelId="{6CF14D1C-E0A7-424A-BCE0-7A2525F8CB4A}" type="presParOf" srcId="{B83F1A26-05F4-4ABF-8864-5A3885CD8491}" destId="{9300DE8E-6D96-471C-ACD2-7488D35D2E6B}" srcOrd="1" destOrd="0" presId="urn:microsoft.com/office/officeart/2005/8/layout/vList2"/>
    <dgm:cxn modelId="{BF9F6DE7-F3BA-4435-97B3-53FF98B88D0C}" type="presParOf" srcId="{B83F1A26-05F4-4ABF-8864-5A3885CD8491}" destId="{F8166FF6-BC29-4D7A-BD87-F1EC277AF3E3}" srcOrd="2" destOrd="0" presId="urn:microsoft.com/office/officeart/2005/8/layout/vList2"/>
    <dgm:cxn modelId="{B3CA8460-A6EE-4E88-98F3-1DD117EF3ABD}" type="presParOf" srcId="{B83F1A26-05F4-4ABF-8864-5A3885CD8491}" destId="{1B9E5B92-15B3-4319-B529-DEC760682B35}" srcOrd="3" destOrd="0" presId="urn:microsoft.com/office/officeart/2005/8/layout/vList2"/>
    <dgm:cxn modelId="{BE7B52D4-0D73-4778-80A7-C9591370812B}" type="presParOf" srcId="{B83F1A26-05F4-4ABF-8864-5A3885CD8491}" destId="{3FF5208A-26F4-42D8-AB5B-F33E4B23D956}" srcOrd="4" destOrd="0" presId="urn:microsoft.com/office/officeart/2005/8/layout/vList2"/>
    <dgm:cxn modelId="{84368E35-066F-4EEA-B9C5-93A50BB41BF3}" type="presParOf" srcId="{B83F1A26-05F4-4ABF-8864-5A3885CD8491}" destId="{3A51EBF3-6608-46FD-893A-C3958C83F4C5}" srcOrd="5" destOrd="0" presId="urn:microsoft.com/office/officeart/2005/8/layout/vList2"/>
    <dgm:cxn modelId="{E5F45447-F2FC-4D57-83CC-7814A4666483}" type="presParOf" srcId="{B83F1A26-05F4-4ABF-8864-5A3885CD8491}" destId="{BBDF14B8-06FF-47D8-ABDF-CA29FC25B52D}" srcOrd="6" destOrd="0" presId="urn:microsoft.com/office/officeart/2005/8/layout/vList2"/>
    <dgm:cxn modelId="{048E5232-8B3A-4D33-941D-0DF8F6E599B3}" type="presParOf" srcId="{B83F1A26-05F4-4ABF-8864-5A3885CD8491}" destId="{EAA09B3C-C491-4433-AE97-CA3222AB3656}" srcOrd="7" destOrd="0" presId="urn:microsoft.com/office/officeart/2005/8/layout/vList2"/>
    <dgm:cxn modelId="{9E343D6F-FAAF-43D4-8889-1E1717615E03}" type="presParOf" srcId="{B83F1A26-05F4-4ABF-8864-5A3885CD8491}" destId="{69074330-265B-44E5-98CA-12D0FE8978D8}" srcOrd="8" destOrd="0" presId="urn:microsoft.com/office/officeart/2005/8/layout/vList2"/>
    <dgm:cxn modelId="{B981DBEF-7892-4431-9CDA-23FEFC5FE4AB}" type="presParOf" srcId="{B83F1A26-05F4-4ABF-8864-5A3885CD8491}" destId="{058F2156-FEC3-44A9-82E0-A999AE1AA558}" srcOrd="9" destOrd="0" presId="urn:microsoft.com/office/officeart/2005/8/layout/vList2"/>
    <dgm:cxn modelId="{96D03969-6B66-414E-88EB-AD958E36D4E7}" type="presParOf" srcId="{B83F1A26-05F4-4ABF-8864-5A3885CD8491}" destId="{F24B8778-C7C9-4DA9-81C7-F14FF07F91D6}" srcOrd="10" destOrd="0" presId="urn:microsoft.com/office/officeart/2005/8/layout/vList2"/>
    <dgm:cxn modelId="{7EC4B110-9541-4EF5-A040-10FFD12262FF}" type="presParOf" srcId="{B83F1A26-05F4-4ABF-8864-5A3885CD8491}" destId="{4DC21B7B-C8AE-4C36-BB63-733EE249DE2D}" srcOrd="11" destOrd="0" presId="urn:microsoft.com/office/officeart/2005/8/layout/vList2"/>
    <dgm:cxn modelId="{4F2CF56D-F367-4D8D-B6CB-432D36B047C8}" type="presParOf" srcId="{B83F1A26-05F4-4ABF-8864-5A3885CD8491}" destId="{DFB303C2-2122-495B-A246-CEBFD569189E}" srcOrd="12" destOrd="0" presId="urn:microsoft.com/office/officeart/2005/8/layout/vList2"/>
    <dgm:cxn modelId="{4380DA2F-ABE4-4BD1-868F-152CEF82339F}" type="presParOf" srcId="{B83F1A26-05F4-4ABF-8864-5A3885CD8491}" destId="{28F64403-4F99-47F3-9F92-5308C44CB051}" srcOrd="13" destOrd="0" presId="urn:microsoft.com/office/officeart/2005/8/layout/vList2"/>
    <dgm:cxn modelId="{CF236D8C-D530-44C7-BD3B-ECD495B1C2DB}" type="presParOf" srcId="{B83F1A26-05F4-4ABF-8864-5A3885CD8491}" destId="{799E4BBA-BBBC-4704-AAFD-51566C3A523C}" srcOrd="14" destOrd="0" presId="urn:microsoft.com/office/officeart/2005/8/layout/vList2"/>
    <dgm:cxn modelId="{C156CC5C-8CB0-4748-9B73-4C6D9F99C53E}" type="presParOf" srcId="{B83F1A26-05F4-4ABF-8864-5A3885CD8491}" destId="{90779418-997C-49B5-9B51-EC65ABA79299}" srcOrd="15" destOrd="0" presId="urn:microsoft.com/office/officeart/2005/8/layout/vList2"/>
    <dgm:cxn modelId="{05D96E2D-A588-4C3E-87B5-E36F9E12BC4F}" type="presParOf" srcId="{B83F1A26-05F4-4ABF-8864-5A3885CD8491}" destId="{DEA95BBA-1047-48B6-966F-5DF991C9B18F}" srcOrd="16" destOrd="0" presId="urn:microsoft.com/office/officeart/2005/8/layout/vList2"/>
    <dgm:cxn modelId="{EEC95833-E408-4B38-B6BD-68E61F14A9B2}" type="presParOf" srcId="{B83F1A26-05F4-4ABF-8864-5A3885CD8491}" destId="{068C6166-179A-47BC-ABA9-4C0483F58D13}" srcOrd="17" destOrd="0" presId="urn:microsoft.com/office/officeart/2005/8/layout/vList2"/>
    <dgm:cxn modelId="{920091E1-15CC-4D9B-AC76-8C5144DB428F}" type="presParOf" srcId="{B83F1A26-05F4-4ABF-8864-5A3885CD8491}" destId="{DAC905DA-B91D-4C4F-B092-EA41CAD34B39}" srcOrd="18" destOrd="0" presId="urn:microsoft.com/office/officeart/2005/8/layout/vList2"/>
    <dgm:cxn modelId="{ADA81934-E57D-4C2B-87A7-3636C9254DA6}" type="presParOf" srcId="{B83F1A26-05F4-4ABF-8864-5A3885CD8491}" destId="{53118991-CF31-474B-AF25-56E718F8FC71}" srcOrd="19" destOrd="0" presId="urn:microsoft.com/office/officeart/2005/8/layout/vList2"/>
    <dgm:cxn modelId="{E8B606EE-62A9-48CE-B54A-90F2C026D68A}" type="presParOf" srcId="{B83F1A26-05F4-4ABF-8864-5A3885CD8491}" destId="{4C2BF33E-9AF4-44BA-8A31-AC5F915B7C53}" srcOrd="2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9CE3D7-06FA-4E0D-9BA7-EFF9AA36095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DB8BA1F-0344-45C2-8607-85913835424B}">
      <dgm:prSet phldrT="[Текст]" custT="1"/>
      <dgm:spPr/>
      <dgm:t>
        <a:bodyPr/>
        <a:lstStyle/>
        <a:p>
          <a:r>
            <a:rPr lang="ru-RU" sz="1200" b="1" dirty="0" smtClean="0"/>
            <a:t>1. отсутствие оснований проведения плановой и внеплановой проверок;</a:t>
          </a:r>
          <a:endParaRPr lang="ru-RU" sz="1200" dirty="0"/>
        </a:p>
      </dgm:t>
    </dgm:pt>
    <dgm:pt modelId="{8721452A-3939-4E1B-BE27-228DFEC9A7CB}" type="parTrans" cxnId="{6B1213DB-D457-4E84-BEBB-7EA137DE52DD}">
      <dgm:prSet/>
      <dgm:spPr/>
      <dgm:t>
        <a:bodyPr/>
        <a:lstStyle/>
        <a:p>
          <a:endParaRPr lang="ru-RU" sz="1200"/>
        </a:p>
      </dgm:t>
    </dgm:pt>
    <dgm:pt modelId="{AC6AB885-01F7-4DB2-B6BB-7B14AB973984}" type="sibTrans" cxnId="{6B1213DB-D457-4E84-BEBB-7EA137DE52DD}">
      <dgm:prSet/>
      <dgm:spPr/>
      <dgm:t>
        <a:bodyPr/>
        <a:lstStyle/>
        <a:p>
          <a:endParaRPr lang="ru-RU" sz="1200"/>
        </a:p>
      </dgm:t>
    </dgm:pt>
    <dgm:pt modelId="{44873FC5-8B0E-4AC6-AA88-D2A05A7A5296}">
      <dgm:prSet custT="1"/>
      <dgm:spPr/>
      <dgm:t>
        <a:bodyPr/>
        <a:lstStyle/>
        <a:p>
          <a:r>
            <a:rPr lang="ru-RU" sz="1200" b="1" dirty="0" smtClean="0"/>
            <a:t>2. нарушение срока уведомления о проведении проверки;</a:t>
          </a:r>
          <a:endParaRPr lang="ru-RU" sz="1200" b="1" dirty="0"/>
        </a:p>
      </dgm:t>
    </dgm:pt>
    <dgm:pt modelId="{6880CFCA-A09B-45F8-91E4-7F45F70BFF7A}" type="parTrans" cxnId="{9EA64413-4C73-4129-9A68-C82DEF2793F1}">
      <dgm:prSet/>
      <dgm:spPr/>
      <dgm:t>
        <a:bodyPr/>
        <a:lstStyle/>
        <a:p>
          <a:endParaRPr lang="ru-RU" sz="1200"/>
        </a:p>
      </dgm:t>
    </dgm:pt>
    <dgm:pt modelId="{D3116F88-204C-4306-88C7-A3865DBAB83A}" type="sibTrans" cxnId="{9EA64413-4C73-4129-9A68-C82DEF2793F1}">
      <dgm:prSet/>
      <dgm:spPr/>
      <dgm:t>
        <a:bodyPr/>
        <a:lstStyle/>
        <a:p>
          <a:endParaRPr lang="ru-RU" sz="1200"/>
        </a:p>
      </dgm:t>
    </dgm:pt>
    <dgm:pt modelId="{141213F1-44B5-49EF-8F29-8A3935146224}">
      <dgm:prSet custT="1"/>
      <dgm:spPr/>
      <dgm:t>
        <a:bodyPr/>
        <a:lstStyle/>
        <a:p>
          <a:r>
            <a:rPr lang="ru-RU" sz="1200" b="1" dirty="0" smtClean="0"/>
            <a:t>3. привлечение к проведению мероприятий по контролю не аккредитованных в установленном порядке организаций и не аттестованных граждан;</a:t>
          </a:r>
          <a:endParaRPr lang="ru-RU" sz="1200" b="1" dirty="0"/>
        </a:p>
      </dgm:t>
    </dgm:pt>
    <dgm:pt modelId="{CAF00E29-FCD0-4FA5-B6E4-6528DE82CBE4}" type="parTrans" cxnId="{D16C3FD3-1174-4126-9E2C-E9B15757B383}">
      <dgm:prSet/>
      <dgm:spPr/>
      <dgm:t>
        <a:bodyPr/>
        <a:lstStyle/>
        <a:p>
          <a:endParaRPr lang="ru-RU" sz="1200"/>
        </a:p>
      </dgm:t>
    </dgm:pt>
    <dgm:pt modelId="{6FC2211F-833C-4BD8-8EDC-5DF9CE24F833}" type="sibTrans" cxnId="{D16C3FD3-1174-4126-9E2C-E9B15757B383}">
      <dgm:prSet/>
      <dgm:spPr/>
      <dgm:t>
        <a:bodyPr/>
        <a:lstStyle/>
        <a:p>
          <a:endParaRPr lang="ru-RU" sz="1200"/>
        </a:p>
      </dgm:t>
    </dgm:pt>
    <dgm:pt modelId="{265833A3-F8F4-454B-95DB-766FA081503F}">
      <dgm:prSet custT="1"/>
      <dgm:spPr/>
      <dgm:t>
        <a:bodyPr/>
        <a:lstStyle/>
        <a:p>
          <a:r>
            <a:rPr lang="ru-RU" sz="1200" b="1" dirty="0" smtClean="0"/>
            <a:t>4. участие в проведении проверок экспертов, экспертных организаций, состоящих в гражданско-правовых и трудовых отношениях с юридическими лицами и индивидуальными предпринимателями, в отношении которых проводятся проверки; </a:t>
          </a:r>
          <a:endParaRPr lang="ru-RU" sz="1200" b="1" dirty="0"/>
        </a:p>
      </dgm:t>
    </dgm:pt>
    <dgm:pt modelId="{7394D2EC-F584-4B6B-9366-6DBA3158E166}" type="parTrans" cxnId="{8A97ED2A-69EF-4419-89E8-213F965D6690}">
      <dgm:prSet/>
      <dgm:spPr/>
      <dgm:t>
        <a:bodyPr/>
        <a:lstStyle/>
        <a:p>
          <a:endParaRPr lang="ru-RU" sz="1200"/>
        </a:p>
      </dgm:t>
    </dgm:pt>
    <dgm:pt modelId="{5E26BC97-0444-461E-8AFD-23F8D0B3290B}" type="sibTrans" cxnId="{8A97ED2A-69EF-4419-89E8-213F965D6690}">
      <dgm:prSet/>
      <dgm:spPr/>
      <dgm:t>
        <a:bodyPr/>
        <a:lstStyle/>
        <a:p>
          <a:endParaRPr lang="ru-RU" sz="1200"/>
        </a:p>
      </dgm:t>
    </dgm:pt>
    <dgm:pt modelId="{8B2E9CE1-6776-461A-9284-3D52D4F980B9}">
      <dgm:prSet custT="1"/>
      <dgm:spPr/>
      <dgm:t>
        <a:bodyPr/>
        <a:lstStyle/>
        <a:p>
          <a:r>
            <a:rPr lang="ru-RU" sz="1200" b="1" dirty="0" smtClean="0"/>
            <a:t>5. отсутствие согласования с органами прокуратуры внеплановой выездной проверки, если это требуется по закону;</a:t>
          </a:r>
          <a:endParaRPr lang="ru-RU" sz="1200" b="1" dirty="0"/>
        </a:p>
      </dgm:t>
    </dgm:pt>
    <dgm:pt modelId="{5BBA4077-6748-4C23-BAF7-CA7A3E6F3DB0}" type="parTrans" cxnId="{C5BA272F-BD02-484F-B5F0-D5A5864BAFE3}">
      <dgm:prSet/>
      <dgm:spPr/>
      <dgm:t>
        <a:bodyPr/>
        <a:lstStyle/>
        <a:p>
          <a:endParaRPr lang="ru-RU" sz="1200"/>
        </a:p>
      </dgm:t>
    </dgm:pt>
    <dgm:pt modelId="{E0C9E7A2-A5CF-4828-97D9-ED0E3DBB6C7F}" type="sibTrans" cxnId="{C5BA272F-BD02-484F-B5F0-D5A5864BAFE3}">
      <dgm:prSet/>
      <dgm:spPr/>
      <dgm:t>
        <a:bodyPr/>
        <a:lstStyle/>
        <a:p>
          <a:endParaRPr lang="ru-RU" sz="1200"/>
        </a:p>
      </dgm:t>
    </dgm:pt>
    <dgm:pt modelId="{D9553A9C-EC38-4038-96F8-679C1E9DF30E}">
      <dgm:prSet custT="1"/>
      <dgm:spPr/>
      <dgm:t>
        <a:bodyPr/>
        <a:lstStyle/>
        <a:p>
          <a:r>
            <a:rPr lang="ru-RU" sz="1200" b="1" dirty="0" smtClean="0"/>
            <a:t>6. нарушение сроков и времени проведения плановых выездных проверок в отношении субъектов малого предпринимательства;</a:t>
          </a:r>
          <a:endParaRPr lang="ru-RU" sz="1200" b="1" dirty="0"/>
        </a:p>
      </dgm:t>
    </dgm:pt>
    <dgm:pt modelId="{AA59380E-DA2B-48B4-A432-A01A6F413335}" type="parTrans" cxnId="{50970DD6-D99F-443B-8CB7-AE5D3A87CA8E}">
      <dgm:prSet/>
      <dgm:spPr/>
      <dgm:t>
        <a:bodyPr/>
        <a:lstStyle/>
        <a:p>
          <a:endParaRPr lang="ru-RU" sz="1200"/>
        </a:p>
      </dgm:t>
    </dgm:pt>
    <dgm:pt modelId="{4CBE72DB-F8BD-4250-AEE0-1EAC0BE1EEE8}" type="sibTrans" cxnId="{50970DD6-D99F-443B-8CB7-AE5D3A87CA8E}">
      <dgm:prSet/>
      <dgm:spPr/>
      <dgm:t>
        <a:bodyPr/>
        <a:lstStyle/>
        <a:p>
          <a:endParaRPr lang="ru-RU" sz="1200"/>
        </a:p>
      </dgm:t>
    </dgm:pt>
    <dgm:pt modelId="{ACC81BF2-AE4B-4731-B72C-8BC003824A7B}">
      <dgm:prSet custT="1"/>
      <dgm:spPr/>
      <dgm:t>
        <a:bodyPr/>
        <a:lstStyle/>
        <a:p>
          <a:pPr algn="just"/>
          <a:r>
            <a:rPr lang="ru-RU" sz="1200" b="1" dirty="0" smtClean="0"/>
            <a:t>7. проведение проверки без распоряжения или приказа руководителя, заместителя руководителя органа   муниципального контроля;</a:t>
          </a:r>
          <a:endParaRPr lang="ru-RU" sz="1200" b="1" dirty="0"/>
        </a:p>
      </dgm:t>
    </dgm:pt>
    <dgm:pt modelId="{E8B7984A-F33A-4272-9E41-030B827AD803}" type="parTrans" cxnId="{EA4F484B-3159-442C-91C4-A702C579EDBE}">
      <dgm:prSet/>
      <dgm:spPr/>
      <dgm:t>
        <a:bodyPr/>
        <a:lstStyle/>
        <a:p>
          <a:endParaRPr lang="ru-RU" sz="1200"/>
        </a:p>
      </dgm:t>
    </dgm:pt>
    <dgm:pt modelId="{ABEFD87F-3176-4CE5-BEC7-1C470F436AD8}" type="sibTrans" cxnId="{EA4F484B-3159-442C-91C4-A702C579EDBE}">
      <dgm:prSet/>
      <dgm:spPr/>
      <dgm:t>
        <a:bodyPr/>
        <a:lstStyle/>
        <a:p>
          <a:endParaRPr lang="ru-RU" sz="1200"/>
        </a:p>
      </dgm:t>
    </dgm:pt>
    <dgm:pt modelId="{2773A8FE-C14C-4592-8887-CD6F4E12586D}">
      <dgm:prSet custT="1"/>
      <dgm:spPr/>
      <dgm:t>
        <a:bodyPr/>
        <a:lstStyle/>
        <a:p>
          <a:r>
            <a:rPr lang="ru-RU" sz="1200" b="1" dirty="0" smtClean="0"/>
            <a:t>8</a:t>
          </a:r>
          <a:r>
            <a:rPr lang="ru-RU" sz="1200" b="1" smtClean="0"/>
            <a:t>. требование документов, не относящихся к предмету проверки;</a:t>
          </a:r>
          <a:endParaRPr lang="ru-RU" sz="1200" b="1" dirty="0"/>
        </a:p>
      </dgm:t>
    </dgm:pt>
    <dgm:pt modelId="{476E3BAD-5B8C-40FF-8400-221067C1DCD0}" type="parTrans" cxnId="{498F06B7-7D9C-4F89-B2EF-4F5419294915}">
      <dgm:prSet/>
      <dgm:spPr/>
      <dgm:t>
        <a:bodyPr/>
        <a:lstStyle/>
        <a:p>
          <a:endParaRPr lang="ru-RU" sz="1200"/>
        </a:p>
      </dgm:t>
    </dgm:pt>
    <dgm:pt modelId="{82997305-2B71-4523-BF63-6C339D72FA38}" type="sibTrans" cxnId="{498F06B7-7D9C-4F89-B2EF-4F5419294915}">
      <dgm:prSet/>
      <dgm:spPr/>
      <dgm:t>
        <a:bodyPr/>
        <a:lstStyle/>
        <a:p>
          <a:endParaRPr lang="ru-RU" sz="1200"/>
        </a:p>
      </dgm:t>
    </dgm:pt>
    <dgm:pt modelId="{22F50E28-574B-444D-8282-7E16FFBB65FC}">
      <dgm:prSet custT="1"/>
      <dgm:spPr/>
      <dgm:t>
        <a:bodyPr/>
        <a:lstStyle/>
        <a:p>
          <a:r>
            <a:rPr lang="ru-RU" sz="1200" b="1" dirty="0" smtClean="0"/>
            <a:t>9. превышение установленных сроков проведения проверок;</a:t>
          </a:r>
          <a:endParaRPr lang="ru-RU" sz="1200" b="1" dirty="0"/>
        </a:p>
      </dgm:t>
    </dgm:pt>
    <dgm:pt modelId="{71262AB8-72BC-48B1-98A0-F779145CA6A0}" type="parTrans" cxnId="{A4E2E2E3-2707-4AF5-A6A5-155953B573DC}">
      <dgm:prSet/>
      <dgm:spPr/>
      <dgm:t>
        <a:bodyPr/>
        <a:lstStyle/>
        <a:p>
          <a:endParaRPr lang="ru-RU" sz="1200"/>
        </a:p>
      </dgm:t>
    </dgm:pt>
    <dgm:pt modelId="{7F0BF99D-C3A3-445A-A764-1B324F1701C7}" type="sibTrans" cxnId="{A4E2E2E3-2707-4AF5-A6A5-155953B573DC}">
      <dgm:prSet/>
      <dgm:spPr/>
      <dgm:t>
        <a:bodyPr/>
        <a:lstStyle/>
        <a:p>
          <a:endParaRPr lang="ru-RU" sz="1200"/>
        </a:p>
      </dgm:t>
    </dgm:pt>
    <dgm:pt modelId="{219CCBA6-8B07-4956-A8BA-EA263CDE10CB}">
      <dgm:prSet custT="1"/>
      <dgm:spPr/>
      <dgm:t>
        <a:bodyPr/>
        <a:lstStyle/>
        <a:p>
          <a:r>
            <a:rPr lang="ru-RU" sz="1200" b="1" dirty="0" smtClean="0"/>
            <a:t>10. непредставление акта проверки;</a:t>
          </a:r>
          <a:endParaRPr lang="ru-RU" sz="1200" b="1" dirty="0"/>
        </a:p>
      </dgm:t>
    </dgm:pt>
    <dgm:pt modelId="{4DFB6E96-9F6E-4A0D-A146-A81C31776EEC}" type="parTrans" cxnId="{6D827C4C-429B-4CEA-A215-48679C7A0066}">
      <dgm:prSet/>
      <dgm:spPr/>
      <dgm:t>
        <a:bodyPr/>
        <a:lstStyle/>
        <a:p>
          <a:endParaRPr lang="ru-RU" sz="1200"/>
        </a:p>
      </dgm:t>
    </dgm:pt>
    <dgm:pt modelId="{1DD43DB0-2E4E-4CC8-BC19-FE9A6EC7E46B}" type="sibTrans" cxnId="{6D827C4C-429B-4CEA-A215-48679C7A0066}">
      <dgm:prSet/>
      <dgm:spPr/>
      <dgm:t>
        <a:bodyPr/>
        <a:lstStyle/>
        <a:p>
          <a:endParaRPr lang="ru-RU" sz="1200"/>
        </a:p>
      </dgm:t>
    </dgm:pt>
    <dgm:pt modelId="{603B12D5-9683-4DBD-8817-4A3EEDA1793F}">
      <dgm:prSet custT="1"/>
      <dgm:spPr/>
      <dgm:t>
        <a:bodyPr/>
        <a:lstStyle/>
        <a:p>
          <a:r>
            <a:rPr lang="ru-RU" sz="1200" b="1" dirty="0" smtClean="0"/>
            <a:t>11. проведение плановой проверки, не включенной в ежегодный план проведения плановых проверок;</a:t>
          </a:r>
          <a:endParaRPr lang="ru-RU" sz="1200" b="1" dirty="0"/>
        </a:p>
      </dgm:t>
    </dgm:pt>
    <dgm:pt modelId="{425DCC37-36FF-48D4-88FB-D201161D4F2B}" type="parTrans" cxnId="{69C3144B-B9AC-4780-BC59-B8F427FBA7C8}">
      <dgm:prSet/>
      <dgm:spPr/>
      <dgm:t>
        <a:bodyPr/>
        <a:lstStyle/>
        <a:p>
          <a:endParaRPr lang="ru-RU" sz="1200"/>
        </a:p>
      </dgm:t>
    </dgm:pt>
    <dgm:pt modelId="{85658EFC-2CE5-4485-92DD-07DB5D49AE39}" type="sibTrans" cxnId="{69C3144B-B9AC-4780-BC59-B8F427FBA7C8}">
      <dgm:prSet/>
      <dgm:spPr/>
      <dgm:t>
        <a:bodyPr/>
        <a:lstStyle/>
        <a:p>
          <a:endParaRPr lang="ru-RU" sz="1200"/>
        </a:p>
      </dgm:t>
    </dgm:pt>
    <dgm:pt modelId="{F503A26B-6D5D-4A6B-8BCE-96E835161223}" type="pres">
      <dgm:prSet presAssocID="{549CE3D7-06FA-4E0D-9BA7-EFF9AA36095D}" presName="linear" presStyleCnt="0">
        <dgm:presLayoutVars>
          <dgm:animLvl val="lvl"/>
          <dgm:resizeHandles val="exact"/>
        </dgm:presLayoutVars>
      </dgm:prSet>
      <dgm:spPr/>
      <dgm:t>
        <a:bodyPr/>
        <a:lstStyle/>
        <a:p>
          <a:endParaRPr lang="ru-RU"/>
        </a:p>
      </dgm:t>
    </dgm:pt>
    <dgm:pt modelId="{7BD4DB98-E6E9-4731-941C-8CBC2F2C724E}" type="pres">
      <dgm:prSet presAssocID="{8DB8BA1F-0344-45C2-8607-85913835424B}" presName="parentText" presStyleLbl="node1" presStyleIdx="0" presStyleCnt="11" custScaleY="78436">
        <dgm:presLayoutVars>
          <dgm:chMax val="0"/>
          <dgm:bulletEnabled val="1"/>
        </dgm:presLayoutVars>
      </dgm:prSet>
      <dgm:spPr/>
      <dgm:t>
        <a:bodyPr/>
        <a:lstStyle/>
        <a:p>
          <a:endParaRPr lang="ru-RU"/>
        </a:p>
      </dgm:t>
    </dgm:pt>
    <dgm:pt modelId="{C05FF8BE-D43B-448C-B25A-48E7150C18D5}" type="pres">
      <dgm:prSet presAssocID="{AC6AB885-01F7-4DB2-B6BB-7B14AB973984}" presName="spacer" presStyleCnt="0"/>
      <dgm:spPr/>
    </dgm:pt>
    <dgm:pt modelId="{C84550E4-6197-47F4-BABE-CA208DCC691D}" type="pres">
      <dgm:prSet presAssocID="{44873FC5-8B0E-4AC6-AA88-D2A05A7A5296}" presName="parentText" presStyleLbl="node1" presStyleIdx="1" presStyleCnt="11" custScaleY="67335">
        <dgm:presLayoutVars>
          <dgm:chMax val="0"/>
          <dgm:bulletEnabled val="1"/>
        </dgm:presLayoutVars>
      </dgm:prSet>
      <dgm:spPr/>
      <dgm:t>
        <a:bodyPr/>
        <a:lstStyle/>
        <a:p>
          <a:endParaRPr lang="ru-RU"/>
        </a:p>
      </dgm:t>
    </dgm:pt>
    <dgm:pt modelId="{04E6E405-5AB7-48B6-8288-50437364C91F}" type="pres">
      <dgm:prSet presAssocID="{D3116F88-204C-4306-88C7-A3865DBAB83A}" presName="spacer" presStyleCnt="0"/>
      <dgm:spPr/>
    </dgm:pt>
    <dgm:pt modelId="{A2E70B98-2CE9-41B0-8C38-612E63C706A9}" type="pres">
      <dgm:prSet presAssocID="{141213F1-44B5-49EF-8F29-8A3935146224}" presName="parentText" presStyleLbl="node1" presStyleIdx="2" presStyleCnt="11" custScaleY="103552">
        <dgm:presLayoutVars>
          <dgm:chMax val="0"/>
          <dgm:bulletEnabled val="1"/>
        </dgm:presLayoutVars>
      </dgm:prSet>
      <dgm:spPr/>
      <dgm:t>
        <a:bodyPr/>
        <a:lstStyle/>
        <a:p>
          <a:endParaRPr lang="ru-RU"/>
        </a:p>
      </dgm:t>
    </dgm:pt>
    <dgm:pt modelId="{29C8E487-99EA-48C3-B161-3D607DE19CBA}" type="pres">
      <dgm:prSet presAssocID="{6FC2211F-833C-4BD8-8EDC-5DF9CE24F833}" presName="spacer" presStyleCnt="0"/>
      <dgm:spPr/>
    </dgm:pt>
    <dgm:pt modelId="{B1F4A0F2-D67A-4273-994E-8309793DB848}" type="pres">
      <dgm:prSet presAssocID="{265833A3-F8F4-454B-95DB-766FA081503F}" presName="parentText" presStyleLbl="node1" presStyleIdx="3" presStyleCnt="11" custScaleY="132559">
        <dgm:presLayoutVars>
          <dgm:chMax val="0"/>
          <dgm:bulletEnabled val="1"/>
        </dgm:presLayoutVars>
      </dgm:prSet>
      <dgm:spPr/>
      <dgm:t>
        <a:bodyPr/>
        <a:lstStyle/>
        <a:p>
          <a:endParaRPr lang="ru-RU"/>
        </a:p>
      </dgm:t>
    </dgm:pt>
    <dgm:pt modelId="{92F420CC-D249-4AF8-A0AD-4208DFF92B8A}" type="pres">
      <dgm:prSet presAssocID="{5E26BC97-0444-461E-8AFD-23F8D0B3290B}" presName="spacer" presStyleCnt="0"/>
      <dgm:spPr/>
    </dgm:pt>
    <dgm:pt modelId="{215D0F5C-5666-4F80-87C7-92FCD514E170}" type="pres">
      <dgm:prSet presAssocID="{8B2E9CE1-6776-461A-9284-3D52D4F980B9}" presName="parentText" presStyleLbl="node1" presStyleIdx="4" presStyleCnt="11">
        <dgm:presLayoutVars>
          <dgm:chMax val="0"/>
          <dgm:bulletEnabled val="1"/>
        </dgm:presLayoutVars>
      </dgm:prSet>
      <dgm:spPr/>
      <dgm:t>
        <a:bodyPr/>
        <a:lstStyle/>
        <a:p>
          <a:endParaRPr lang="ru-RU"/>
        </a:p>
      </dgm:t>
    </dgm:pt>
    <dgm:pt modelId="{E9DD4326-EB74-4991-9DD1-4E338C3835D0}" type="pres">
      <dgm:prSet presAssocID="{E0C9E7A2-A5CF-4828-97D9-ED0E3DBB6C7F}" presName="spacer" presStyleCnt="0"/>
      <dgm:spPr/>
    </dgm:pt>
    <dgm:pt modelId="{C7FEA314-413D-4DD2-BA21-17101FAED13C}" type="pres">
      <dgm:prSet presAssocID="{D9553A9C-EC38-4038-96F8-679C1E9DF30E}" presName="parentText" presStyleLbl="node1" presStyleIdx="5" presStyleCnt="11">
        <dgm:presLayoutVars>
          <dgm:chMax val="0"/>
          <dgm:bulletEnabled val="1"/>
        </dgm:presLayoutVars>
      </dgm:prSet>
      <dgm:spPr/>
      <dgm:t>
        <a:bodyPr/>
        <a:lstStyle/>
        <a:p>
          <a:endParaRPr lang="ru-RU"/>
        </a:p>
      </dgm:t>
    </dgm:pt>
    <dgm:pt modelId="{15A228DF-4FB2-400A-A402-F61A71F80DD8}" type="pres">
      <dgm:prSet presAssocID="{4CBE72DB-F8BD-4250-AEE0-1EAC0BE1EEE8}" presName="spacer" presStyleCnt="0"/>
      <dgm:spPr/>
    </dgm:pt>
    <dgm:pt modelId="{C2515605-3EB6-43BE-B273-2E077788FE40}" type="pres">
      <dgm:prSet presAssocID="{ACC81BF2-AE4B-4731-B72C-8BC003824A7B}" presName="parentText" presStyleLbl="node1" presStyleIdx="6" presStyleCnt="11">
        <dgm:presLayoutVars>
          <dgm:chMax val="0"/>
          <dgm:bulletEnabled val="1"/>
        </dgm:presLayoutVars>
      </dgm:prSet>
      <dgm:spPr/>
      <dgm:t>
        <a:bodyPr/>
        <a:lstStyle/>
        <a:p>
          <a:endParaRPr lang="ru-RU"/>
        </a:p>
      </dgm:t>
    </dgm:pt>
    <dgm:pt modelId="{853CE336-9135-4024-AB0C-50FFC10C33E8}" type="pres">
      <dgm:prSet presAssocID="{ABEFD87F-3176-4CE5-BEC7-1C470F436AD8}" presName="spacer" presStyleCnt="0"/>
      <dgm:spPr/>
    </dgm:pt>
    <dgm:pt modelId="{AB9F8C37-E792-4FDD-9449-F110205C479A}" type="pres">
      <dgm:prSet presAssocID="{2773A8FE-C14C-4592-8887-CD6F4E12586D}" presName="parentText" presStyleLbl="node1" presStyleIdx="7" presStyleCnt="11" custScaleY="73206">
        <dgm:presLayoutVars>
          <dgm:chMax val="0"/>
          <dgm:bulletEnabled val="1"/>
        </dgm:presLayoutVars>
      </dgm:prSet>
      <dgm:spPr/>
      <dgm:t>
        <a:bodyPr/>
        <a:lstStyle/>
        <a:p>
          <a:endParaRPr lang="ru-RU"/>
        </a:p>
      </dgm:t>
    </dgm:pt>
    <dgm:pt modelId="{98EEFADC-9A10-42D2-9E9C-81EB8B3EEC7B}" type="pres">
      <dgm:prSet presAssocID="{82997305-2B71-4523-BF63-6C339D72FA38}" presName="spacer" presStyleCnt="0"/>
      <dgm:spPr/>
    </dgm:pt>
    <dgm:pt modelId="{A065C1CF-6E68-41B8-9394-F19C737515F1}" type="pres">
      <dgm:prSet presAssocID="{22F50E28-574B-444D-8282-7E16FFBB65FC}" presName="parentText" presStyleLbl="node1" presStyleIdx="8" presStyleCnt="11" custScaleY="75955">
        <dgm:presLayoutVars>
          <dgm:chMax val="0"/>
          <dgm:bulletEnabled val="1"/>
        </dgm:presLayoutVars>
      </dgm:prSet>
      <dgm:spPr/>
      <dgm:t>
        <a:bodyPr/>
        <a:lstStyle/>
        <a:p>
          <a:endParaRPr lang="ru-RU"/>
        </a:p>
      </dgm:t>
    </dgm:pt>
    <dgm:pt modelId="{3637FF67-8FCD-4AA4-944A-BC29B18D2204}" type="pres">
      <dgm:prSet presAssocID="{7F0BF99D-C3A3-445A-A764-1B324F1701C7}" presName="spacer" presStyleCnt="0"/>
      <dgm:spPr/>
    </dgm:pt>
    <dgm:pt modelId="{FA20874D-A7EE-4F51-A1B5-58E14881581A}" type="pres">
      <dgm:prSet presAssocID="{219CCBA6-8B07-4956-A8BA-EA263CDE10CB}" presName="parentText" presStyleLbl="node1" presStyleIdx="9" presStyleCnt="11" custScaleY="56288">
        <dgm:presLayoutVars>
          <dgm:chMax val="0"/>
          <dgm:bulletEnabled val="1"/>
        </dgm:presLayoutVars>
      </dgm:prSet>
      <dgm:spPr/>
      <dgm:t>
        <a:bodyPr/>
        <a:lstStyle/>
        <a:p>
          <a:endParaRPr lang="ru-RU"/>
        </a:p>
      </dgm:t>
    </dgm:pt>
    <dgm:pt modelId="{C219938F-0007-4572-A136-0770B30E03BE}" type="pres">
      <dgm:prSet presAssocID="{1DD43DB0-2E4E-4CC8-BC19-FE9A6EC7E46B}" presName="spacer" presStyleCnt="0"/>
      <dgm:spPr/>
    </dgm:pt>
    <dgm:pt modelId="{914BFACC-0E80-4C6D-8FDB-5D29E7537D6C}" type="pres">
      <dgm:prSet presAssocID="{603B12D5-9683-4DBD-8817-4A3EEDA1793F}" presName="parentText" presStyleLbl="node1" presStyleIdx="10" presStyleCnt="11" custScaleY="72319">
        <dgm:presLayoutVars>
          <dgm:chMax val="0"/>
          <dgm:bulletEnabled val="1"/>
        </dgm:presLayoutVars>
      </dgm:prSet>
      <dgm:spPr/>
      <dgm:t>
        <a:bodyPr/>
        <a:lstStyle/>
        <a:p>
          <a:endParaRPr lang="ru-RU"/>
        </a:p>
      </dgm:t>
    </dgm:pt>
  </dgm:ptLst>
  <dgm:cxnLst>
    <dgm:cxn modelId="{AA7BF928-016B-4728-9254-A5EDB98CB4FE}" type="presOf" srcId="{8DB8BA1F-0344-45C2-8607-85913835424B}" destId="{7BD4DB98-E6E9-4731-941C-8CBC2F2C724E}" srcOrd="0" destOrd="0" presId="urn:microsoft.com/office/officeart/2005/8/layout/vList2"/>
    <dgm:cxn modelId="{35BB8457-62F2-4B57-95DE-BF6B2FDB8D56}" type="presOf" srcId="{2773A8FE-C14C-4592-8887-CD6F4E12586D}" destId="{AB9F8C37-E792-4FDD-9449-F110205C479A}" srcOrd="0" destOrd="0" presId="urn:microsoft.com/office/officeart/2005/8/layout/vList2"/>
    <dgm:cxn modelId="{C5BA272F-BD02-484F-B5F0-D5A5864BAFE3}" srcId="{549CE3D7-06FA-4E0D-9BA7-EFF9AA36095D}" destId="{8B2E9CE1-6776-461A-9284-3D52D4F980B9}" srcOrd="4" destOrd="0" parTransId="{5BBA4077-6748-4C23-BAF7-CA7A3E6F3DB0}" sibTransId="{E0C9E7A2-A5CF-4828-97D9-ED0E3DBB6C7F}"/>
    <dgm:cxn modelId="{AA7DB8D1-06A3-41B3-8423-090BADABCB88}" type="presOf" srcId="{8B2E9CE1-6776-461A-9284-3D52D4F980B9}" destId="{215D0F5C-5666-4F80-87C7-92FCD514E170}" srcOrd="0" destOrd="0" presId="urn:microsoft.com/office/officeart/2005/8/layout/vList2"/>
    <dgm:cxn modelId="{498F06B7-7D9C-4F89-B2EF-4F5419294915}" srcId="{549CE3D7-06FA-4E0D-9BA7-EFF9AA36095D}" destId="{2773A8FE-C14C-4592-8887-CD6F4E12586D}" srcOrd="7" destOrd="0" parTransId="{476E3BAD-5B8C-40FF-8400-221067C1DCD0}" sibTransId="{82997305-2B71-4523-BF63-6C339D72FA38}"/>
    <dgm:cxn modelId="{D5E4C9A3-8F48-4D69-8BE5-6001129DCDE7}" type="presOf" srcId="{265833A3-F8F4-454B-95DB-766FA081503F}" destId="{B1F4A0F2-D67A-4273-994E-8309793DB848}" srcOrd="0" destOrd="0" presId="urn:microsoft.com/office/officeart/2005/8/layout/vList2"/>
    <dgm:cxn modelId="{BC91F18F-C83D-4709-B13B-9BA6200E6F7C}" type="presOf" srcId="{549CE3D7-06FA-4E0D-9BA7-EFF9AA36095D}" destId="{F503A26B-6D5D-4A6B-8BCE-96E835161223}" srcOrd="0" destOrd="0" presId="urn:microsoft.com/office/officeart/2005/8/layout/vList2"/>
    <dgm:cxn modelId="{69C3144B-B9AC-4780-BC59-B8F427FBA7C8}" srcId="{549CE3D7-06FA-4E0D-9BA7-EFF9AA36095D}" destId="{603B12D5-9683-4DBD-8817-4A3EEDA1793F}" srcOrd="10" destOrd="0" parTransId="{425DCC37-36FF-48D4-88FB-D201161D4F2B}" sibTransId="{85658EFC-2CE5-4485-92DD-07DB5D49AE39}"/>
    <dgm:cxn modelId="{75070FA2-3E47-4BA0-88E3-2837E9AB45FA}" type="presOf" srcId="{219CCBA6-8B07-4956-A8BA-EA263CDE10CB}" destId="{FA20874D-A7EE-4F51-A1B5-58E14881581A}" srcOrd="0" destOrd="0" presId="urn:microsoft.com/office/officeart/2005/8/layout/vList2"/>
    <dgm:cxn modelId="{33BE0FDC-CFE6-4FDB-84FB-BA825B133370}" type="presOf" srcId="{ACC81BF2-AE4B-4731-B72C-8BC003824A7B}" destId="{C2515605-3EB6-43BE-B273-2E077788FE40}" srcOrd="0" destOrd="0" presId="urn:microsoft.com/office/officeart/2005/8/layout/vList2"/>
    <dgm:cxn modelId="{F8C3F398-4267-43DD-99AA-9FF7E40A4F65}" type="presOf" srcId="{141213F1-44B5-49EF-8F29-8A3935146224}" destId="{A2E70B98-2CE9-41B0-8C38-612E63C706A9}" srcOrd="0" destOrd="0" presId="urn:microsoft.com/office/officeart/2005/8/layout/vList2"/>
    <dgm:cxn modelId="{EA4F484B-3159-442C-91C4-A702C579EDBE}" srcId="{549CE3D7-06FA-4E0D-9BA7-EFF9AA36095D}" destId="{ACC81BF2-AE4B-4731-B72C-8BC003824A7B}" srcOrd="6" destOrd="0" parTransId="{E8B7984A-F33A-4272-9E41-030B827AD803}" sibTransId="{ABEFD87F-3176-4CE5-BEC7-1C470F436AD8}"/>
    <dgm:cxn modelId="{D16C3FD3-1174-4126-9E2C-E9B15757B383}" srcId="{549CE3D7-06FA-4E0D-9BA7-EFF9AA36095D}" destId="{141213F1-44B5-49EF-8F29-8A3935146224}" srcOrd="2" destOrd="0" parTransId="{CAF00E29-FCD0-4FA5-B6E4-6528DE82CBE4}" sibTransId="{6FC2211F-833C-4BD8-8EDC-5DF9CE24F833}"/>
    <dgm:cxn modelId="{11EB6E24-EED6-433A-A25F-2B9F3FCD0073}" type="presOf" srcId="{603B12D5-9683-4DBD-8817-4A3EEDA1793F}" destId="{914BFACC-0E80-4C6D-8FDB-5D29E7537D6C}" srcOrd="0" destOrd="0" presId="urn:microsoft.com/office/officeart/2005/8/layout/vList2"/>
    <dgm:cxn modelId="{9EA64413-4C73-4129-9A68-C82DEF2793F1}" srcId="{549CE3D7-06FA-4E0D-9BA7-EFF9AA36095D}" destId="{44873FC5-8B0E-4AC6-AA88-D2A05A7A5296}" srcOrd="1" destOrd="0" parTransId="{6880CFCA-A09B-45F8-91E4-7F45F70BFF7A}" sibTransId="{D3116F88-204C-4306-88C7-A3865DBAB83A}"/>
    <dgm:cxn modelId="{6B1213DB-D457-4E84-BEBB-7EA137DE52DD}" srcId="{549CE3D7-06FA-4E0D-9BA7-EFF9AA36095D}" destId="{8DB8BA1F-0344-45C2-8607-85913835424B}" srcOrd="0" destOrd="0" parTransId="{8721452A-3939-4E1B-BE27-228DFEC9A7CB}" sibTransId="{AC6AB885-01F7-4DB2-B6BB-7B14AB973984}"/>
    <dgm:cxn modelId="{AEE2DFFB-8C95-4F4A-A8B6-31731FA67A1F}" type="presOf" srcId="{D9553A9C-EC38-4038-96F8-679C1E9DF30E}" destId="{C7FEA314-413D-4DD2-BA21-17101FAED13C}" srcOrd="0" destOrd="0" presId="urn:microsoft.com/office/officeart/2005/8/layout/vList2"/>
    <dgm:cxn modelId="{6D827C4C-429B-4CEA-A215-48679C7A0066}" srcId="{549CE3D7-06FA-4E0D-9BA7-EFF9AA36095D}" destId="{219CCBA6-8B07-4956-A8BA-EA263CDE10CB}" srcOrd="9" destOrd="0" parTransId="{4DFB6E96-9F6E-4A0D-A146-A81C31776EEC}" sibTransId="{1DD43DB0-2E4E-4CC8-BC19-FE9A6EC7E46B}"/>
    <dgm:cxn modelId="{C73D53A6-CE2F-4BB3-B282-FE7C8A5CA94A}" type="presOf" srcId="{44873FC5-8B0E-4AC6-AA88-D2A05A7A5296}" destId="{C84550E4-6197-47F4-BABE-CA208DCC691D}" srcOrd="0" destOrd="0" presId="urn:microsoft.com/office/officeart/2005/8/layout/vList2"/>
    <dgm:cxn modelId="{CF0BFA82-9671-4C77-BEC8-71F759F5B7CE}" type="presOf" srcId="{22F50E28-574B-444D-8282-7E16FFBB65FC}" destId="{A065C1CF-6E68-41B8-9394-F19C737515F1}" srcOrd="0" destOrd="0" presId="urn:microsoft.com/office/officeart/2005/8/layout/vList2"/>
    <dgm:cxn modelId="{A4E2E2E3-2707-4AF5-A6A5-155953B573DC}" srcId="{549CE3D7-06FA-4E0D-9BA7-EFF9AA36095D}" destId="{22F50E28-574B-444D-8282-7E16FFBB65FC}" srcOrd="8" destOrd="0" parTransId="{71262AB8-72BC-48B1-98A0-F779145CA6A0}" sibTransId="{7F0BF99D-C3A3-445A-A764-1B324F1701C7}"/>
    <dgm:cxn modelId="{50970DD6-D99F-443B-8CB7-AE5D3A87CA8E}" srcId="{549CE3D7-06FA-4E0D-9BA7-EFF9AA36095D}" destId="{D9553A9C-EC38-4038-96F8-679C1E9DF30E}" srcOrd="5" destOrd="0" parTransId="{AA59380E-DA2B-48B4-A432-A01A6F413335}" sibTransId="{4CBE72DB-F8BD-4250-AEE0-1EAC0BE1EEE8}"/>
    <dgm:cxn modelId="{8A97ED2A-69EF-4419-89E8-213F965D6690}" srcId="{549CE3D7-06FA-4E0D-9BA7-EFF9AA36095D}" destId="{265833A3-F8F4-454B-95DB-766FA081503F}" srcOrd="3" destOrd="0" parTransId="{7394D2EC-F584-4B6B-9366-6DBA3158E166}" sibTransId="{5E26BC97-0444-461E-8AFD-23F8D0B3290B}"/>
    <dgm:cxn modelId="{89442002-3F36-4A20-9B7A-7102ECA8FCDC}" type="presParOf" srcId="{F503A26B-6D5D-4A6B-8BCE-96E835161223}" destId="{7BD4DB98-E6E9-4731-941C-8CBC2F2C724E}" srcOrd="0" destOrd="0" presId="urn:microsoft.com/office/officeart/2005/8/layout/vList2"/>
    <dgm:cxn modelId="{F8E82610-ABFB-45E1-9BD4-E1C944713EF1}" type="presParOf" srcId="{F503A26B-6D5D-4A6B-8BCE-96E835161223}" destId="{C05FF8BE-D43B-448C-B25A-48E7150C18D5}" srcOrd="1" destOrd="0" presId="urn:microsoft.com/office/officeart/2005/8/layout/vList2"/>
    <dgm:cxn modelId="{4DFB7DCF-20D3-4F95-BC89-56682671DC97}" type="presParOf" srcId="{F503A26B-6D5D-4A6B-8BCE-96E835161223}" destId="{C84550E4-6197-47F4-BABE-CA208DCC691D}" srcOrd="2" destOrd="0" presId="urn:microsoft.com/office/officeart/2005/8/layout/vList2"/>
    <dgm:cxn modelId="{F23C21A8-FFE5-4AAB-B83D-BAECACF0F578}" type="presParOf" srcId="{F503A26B-6D5D-4A6B-8BCE-96E835161223}" destId="{04E6E405-5AB7-48B6-8288-50437364C91F}" srcOrd="3" destOrd="0" presId="urn:microsoft.com/office/officeart/2005/8/layout/vList2"/>
    <dgm:cxn modelId="{4E043586-22B6-4950-BE1E-9796FEF094FF}" type="presParOf" srcId="{F503A26B-6D5D-4A6B-8BCE-96E835161223}" destId="{A2E70B98-2CE9-41B0-8C38-612E63C706A9}" srcOrd="4" destOrd="0" presId="urn:microsoft.com/office/officeart/2005/8/layout/vList2"/>
    <dgm:cxn modelId="{0BD825FF-F344-49FC-AA2C-A8A900CAE575}" type="presParOf" srcId="{F503A26B-6D5D-4A6B-8BCE-96E835161223}" destId="{29C8E487-99EA-48C3-B161-3D607DE19CBA}" srcOrd="5" destOrd="0" presId="urn:microsoft.com/office/officeart/2005/8/layout/vList2"/>
    <dgm:cxn modelId="{68A3CF4A-32D6-473C-AC15-234C4EE834E3}" type="presParOf" srcId="{F503A26B-6D5D-4A6B-8BCE-96E835161223}" destId="{B1F4A0F2-D67A-4273-994E-8309793DB848}" srcOrd="6" destOrd="0" presId="urn:microsoft.com/office/officeart/2005/8/layout/vList2"/>
    <dgm:cxn modelId="{4CF4C71F-228D-4861-95DC-AB729D6F618B}" type="presParOf" srcId="{F503A26B-6D5D-4A6B-8BCE-96E835161223}" destId="{92F420CC-D249-4AF8-A0AD-4208DFF92B8A}" srcOrd="7" destOrd="0" presId="urn:microsoft.com/office/officeart/2005/8/layout/vList2"/>
    <dgm:cxn modelId="{C823BA54-14BE-444F-BA09-6C39DD1915E6}" type="presParOf" srcId="{F503A26B-6D5D-4A6B-8BCE-96E835161223}" destId="{215D0F5C-5666-4F80-87C7-92FCD514E170}" srcOrd="8" destOrd="0" presId="urn:microsoft.com/office/officeart/2005/8/layout/vList2"/>
    <dgm:cxn modelId="{D6B5668C-D54A-4BC7-B33B-FB48BB3C0EF7}" type="presParOf" srcId="{F503A26B-6D5D-4A6B-8BCE-96E835161223}" destId="{E9DD4326-EB74-4991-9DD1-4E338C3835D0}" srcOrd="9" destOrd="0" presId="urn:microsoft.com/office/officeart/2005/8/layout/vList2"/>
    <dgm:cxn modelId="{59EADBD6-694B-4358-9855-BFFC5ABD0D72}" type="presParOf" srcId="{F503A26B-6D5D-4A6B-8BCE-96E835161223}" destId="{C7FEA314-413D-4DD2-BA21-17101FAED13C}" srcOrd="10" destOrd="0" presId="urn:microsoft.com/office/officeart/2005/8/layout/vList2"/>
    <dgm:cxn modelId="{342ECBC7-0F68-4BA4-8817-79C9B224FDAE}" type="presParOf" srcId="{F503A26B-6D5D-4A6B-8BCE-96E835161223}" destId="{15A228DF-4FB2-400A-A402-F61A71F80DD8}" srcOrd="11" destOrd="0" presId="urn:microsoft.com/office/officeart/2005/8/layout/vList2"/>
    <dgm:cxn modelId="{503DFE25-F493-4446-B749-E19E30E08E53}" type="presParOf" srcId="{F503A26B-6D5D-4A6B-8BCE-96E835161223}" destId="{C2515605-3EB6-43BE-B273-2E077788FE40}" srcOrd="12" destOrd="0" presId="urn:microsoft.com/office/officeart/2005/8/layout/vList2"/>
    <dgm:cxn modelId="{02D7799B-8FE1-4EA9-9540-428400910B61}" type="presParOf" srcId="{F503A26B-6D5D-4A6B-8BCE-96E835161223}" destId="{853CE336-9135-4024-AB0C-50FFC10C33E8}" srcOrd="13" destOrd="0" presId="urn:microsoft.com/office/officeart/2005/8/layout/vList2"/>
    <dgm:cxn modelId="{8E81AC59-704B-4DDC-9095-87615AB2C9C0}" type="presParOf" srcId="{F503A26B-6D5D-4A6B-8BCE-96E835161223}" destId="{AB9F8C37-E792-4FDD-9449-F110205C479A}" srcOrd="14" destOrd="0" presId="urn:microsoft.com/office/officeart/2005/8/layout/vList2"/>
    <dgm:cxn modelId="{072BAEB6-7216-4148-8527-99E75A4C0793}" type="presParOf" srcId="{F503A26B-6D5D-4A6B-8BCE-96E835161223}" destId="{98EEFADC-9A10-42D2-9E9C-81EB8B3EEC7B}" srcOrd="15" destOrd="0" presId="urn:microsoft.com/office/officeart/2005/8/layout/vList2"/>
    <dgm:cxn modelId="{95C916AE-9398-4137-BF3B-C56250E19A56}" type="presParOf" srcId="{F503A26B-6D5D-4A6B-8BCE-96E835161223}" destId="{A065C1CF-6E68-41B8-9394-F19C737515F1}" srcOrd="16" destOrd="0" presId="urn:microsoft.com/office/officeart/2005/8/layout/vList2"/>
    <dgm:cxn modelId="{2189AEAD-4037-41BF-ACEE-7A24CACC7B55}" type="presParOf" srcId="{F503A26B-6D5D-4A6B-8BCE-96E835161223}" destId="{3637FF67-8FCD-4AA4-944A-BC29B18D2204}" srcOrd="17" destOrd="0" presId="urn:microsoft.com/office/officeart/2005/8/layout/vList2"/>
    <dgm:cxn modelId="{FC12E535-9EAF-40B0-95AD-DC4E086C744E}" type="presParOf" srcId="{F503A26B-6D5D-4A6B-8BCE-96E835161223}" destId="{FA20874D-A7EE-4F51-A1B5-58E14881581A}" srcOrd="18" destOrd="0" presId="urn:microsoft.com/office/officeart/2005/8/layout/vList2"/>
    <dgm:cxn modelId="{584CB601-C8BF-49A5-BC21-AE88F2F2EF21}" type="presParOf" srcId="{F503A26B-6D5D-4A6B-8BCE-96E835161223}" destId="{C219938F-0007-4572-A136-0770B30E03BE}" srcOrd="19" destOrd="0" presId="urn:microsoft.com/office/officeart/2005/8/layout/vList2"/>
    <dgm:cxn modelId="{50AD5984-5FB4-487F-A464-BC528C0EF986}" type="presParOf" srcId="{F503A26B-6D5D-4A6B-8BCE-96E835161223}" destId="{914BFACC-0E80-4C6D-8FDB-5D29E7537D6C}" srcOrd="2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E02590-BF44-4418-ABE9-FF2628B9537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D0806EA-BDAE-40DC-81FF-D39D7033D838}">
      <dgm:prSet phldrT="[Текст]" custT="1"/>
      <dgm:spPr/>
      <dgm:t>
        <a:bodyPr/>
        <a:lstStyle/>
        <a:p>
          <a:pPr algn="just"/>
          <a:r>
            <a:rPr lang="ru-RU" sz="1400" b="1" dirty="0" smtClean="0"/>
            <a:t>1. Срок проведения  проверки </a:t>
          </a:r>
          <a:r>
            <a:rPr lang="en-US" sz="1400" b="1" dirty="0" smtClean="0"/>
            <a:t>(</a:t>
          </a:r>
          <a:r>
            <a:rPr lang="ru-RU" sz="1400" b="1" dirty="0" smtClean="0"/>
            <a:t>как плановой, так и внеплановой) не может превышать </a:t>
          </a:r>
          <a:r>
            <a:rPr lang="ru-RU" sz="1400" b="1" u="sng" dirty="0" smtClean="0">
              <a:solidFill>
                <a:schemeClr val="tx1"/>
              </a:solidFill>
            </a:rPr>
            <a:t>двадцать рабочих дней.</a:t>
          </a:r>
          <a:endParaRPr lang="ru-RU" sz="1400" dirty="0">
            <a:solidFill>
              <a:schemeClr val="tx1"/>
            </a:solidFill>
          </a:endParaRPr>
        </a:p>
      </dgm:t>
    </dgm:pt>
    <dgm:pt modelId="{1B1E1198-5A0F-45FA-8016-8C6A840FDC2B}" type="parTrans" cxnId="{0A99E1FA-793D-481D-A287-2A602682E9F7}">
      <dgm:prSet/>
      <dgm:spPr/>
      <dgm:t>
        <a:bodyPr/>
        <a:lstStyle/>
        <a:p>
          <a:endParaRPr lang="ru-RU" sz="1800"/>
        </a:p>
      </dgm:t>
    </dgm:pt>
    <dgm:pt modelId="{D7C42CBB-8D5C-4344-AD6E-FF0B6DD91E27}" type="sibTrans" cxnId="{0A99E1FA-793D-481D-A287-2A602682E9F7}">
      <dgm:prSet/>
      <dgm:spPr/>
      <dgm:t>
        <a:bodyPr/>
        <a:lstStyle/>
        <a:p>
          <a:endParaRPr lang="ru-RU" sz="1800"/>
        </a:p>
      </dgm:t>
    </dgm:pt>
    <dgm:pt modelId="{2CC77D62-5335-421F-8BD8-1358E1A89227}">
      <dgm:prSet custT="1"/>
      <dgm:spPr/>
      <dgm:t>
        <a:bodyPr/>
        <a:lstStyle/>
        <a:p>
          <a:pPr algn="just"/>
          <a:r>
            <a:rPr lang="ru-RU" sz="1400" b="1" dirty="0" smtClean="0"/>
            <a:t>2. В отношении одного субъекта малого предпринимательства общий срок проведения </a:t>
          </a:r>
          <a:r>
            <a:rPr lang="ru-RU" sz="1400" b="1" u="sng" dirty="0" smtClean="0"/>
            <a:t>плановых</a:t>
          </a:r>
          <a:r>
            <a:rPr lang="ru-RU" sz="1400" b="1" dirty="0" smtClean="0"/>
            <a:t> выездных проверок не </a:t>
          </a:r>
          <a:r>
            <a:rPr lang="ru-RU" sz="1400" b="1" dirty="0" smtClean="0">
              <a:solidFill>
                <a:schemeClr val="tx1"/>
              </a:solidFill>
            </a:rPr>
            <a:t>может превышать </a:t>
          </a:r>
          <a:r>
            <a:rPr lang="ru-RU" sz="1400" b="1" u="sng" dirty="0" smtClean="0">
              <a:solidFill>
                <a:schemeClr val="tx1"/>
              </a:solidFill>
            </a:rPr>
            <a:t>пятьдесят часов для малого предприятия</a:t>
          </a:r>
          <a:r>
            <a:rPr lang="ru-RU" sz="1400" b="1" dirty="0" smtClean="0">
              <a:solidFill>
                <a:schemeClr val="tx1"/>
              </a:solidFill>
            </a:rPr>
            <a:t> и </a:t>
          </a:r>
          <a:r>
            <a:rPr lang="ru-RU" sz="1400" b="1" u="sng" dirty="0" smtClean="0">
              <a:solidFill>
                <a:schemeClr val="tx1"/>
              </a:solidFill>
            </a:rPr>
            <a:t>пятнадцать часов для </a:t>
          </a:r>
          <a:r>
            <a:rPr lang="ru-RU" sz="1400" b="1" u="sng" dirty="0" err="1" smtClean="0">
              <a:solidFill>
                <a:schemeClr val="tx1"/>
              </a:solidFill>
            </a:rPr>
            <a:t>микропредприятия</a:t>
          </a:r>
          <a:r>
            <a:rPr lang="ru-RU" sz="1400" b="1" u="sng" dirty="0" smtClean="0">
              <a:solidFill>
                <a:schemeClr val="tx1"/>
              </a:solidFill>
            </a:rPr>
            <a:t> в год</a:t>
          </a:r>
          <a:r>
            <a:rPr lang="ru-RU" sz="1400" b="1" dirty="0" smtClean="0">
              <a:solidFill>
                <a:schemeClr val="tx1"/>
              </a:solidFill>
            </a:rPr>
            <a:t>.</a:t>
          </a:r>
          <a:endParaRPr lang="ru-RU" sz="1400" b="1" dirty="0">
            <a:solidFill>
              <a:schemeClr val="tx1"/>
            </a:solidFill>
          </a:endParaRPr>
        </a:p>
      </dgm:t>
    </dgm:pt>
    <dgm:pt modelId="{3D8A925E-FD2D-4FC1-8B3D-D5A18FFD6091}" type="parTrans" cxnId="{8DD36263-3807-46D0-86C7-250488B426D4}">
      <dgm:prSet/>
      <dgm:spPr/>
      <dgm:t>
        <a:bodyPr/>
        <a:lstStyle/>
        <a:p>
          <a:endParaRPr lang="ru-RU" sz="1800"/>
        </a:p>
      </dgm:t>
    </dgm:pt>
    <dgm:pt modelId="{0722820B-8B02-455D-8E42-63FB3271BC17}" type="sibTrans" cxnId="{8DD36263-3807-46D0-86C7-250488B426D4}">
      <dgm:prSet/>
      <dgm:spPr/>
      <dgm:t>
        <a:bodyPr/>
        <a:lstStyle/>
        <a:p>
          <a:endParaRPr lang="ru-RU" sz="1800"/>
        </a:p>
      </dgm:t>
    </dgm:pt>
    <dgm:pt modelId="{4E6AACC8-E30D-4DB7-9D56-A0EC6339B5C9}">
      <dgm:prSet custT="1"/>
      <dgm:spPr/>
      <dgm:t>
        <a:bodyPr/>
        <a:lstStyle/>
        <a:p>
          <a:pPr algn="just"/>
          <a:r>
            <a:rPr lang="ru-RU" sz="1400" b="1" dirty="0" smtClean="0"/>
            <a:t>3. Срок проведения выездной плановой проверки может быть продлен руководителем такого органа, но не более чем на </a:t>
          </a:r>
          <a:r>
            <a:rPr lang="ru-RU" sz="1400" b="1" u="sng" dirty="0" smtClean="0">
              <a:solidFill>
                <a:schemeClr val="tx1"/>
              </a:solidFill>
            </a:rPr>
            <a:t>двадцать рабочих дней</a:t>
          </a:r>
          <a:r>
            <a:rPr lang="ru-RU" sz="1400" b="1" dirty="0" smtClean="0"/>
            <a:t>, в отношении малых предприятий, </a:t>
          </a:r>
          <a:r>
            <a:rPr lang="ru-RU" sz="1400" b="1" dirty="0" err="1" smtClean="0"/>
            <a:t>микропредприятий</a:t>
          </a:r>
          <a:r>
            <a:rPr lang="ru-RU" sz="1400" b="1" dirty="0" smtClean="0"/>
            <a:t> не более чем </a:t>
          </a:r>
          <a:r>
            <a:rPr lang="ru-RU" sz="1400" b="1" u="none" dirty="0" smtClean="0"/>
            <a:t>на </a:t>
          </a:r>
          <a:r>
            <a:rPr lang="ru-RU" sz="1400" b="1" u="sng" dirty="0" smtClean="0">
              <a:solidFill>
                <a:schemeClr val="tx1"/>
              </a:solidFill>
            </a:rPr>
            <a:t>пятнадцать часов</a:t>
          </a:r>
          <a:r>
            <a:rPr lang="ru-RU" sz="1400" b="1" dirty="0" smtClean="0">
              <a:solidFill>
                <a:schemeClr val="tx1"/>
              </a:solidFill>
            </a:rPr>
            <a:t> </a:t>
          </a:r>
          <a:r>
            <a:rPr lang="ru-RU" sz="1400" b="1" dirty="0" smtClean="0"/>
            <a:t>в случаях, связанных с необходимостью проведения сложных и (или) длительных исследований, испытаний, специальных экспертиз и расследований на основании мотивированных предложений должностных лиц органа государственного контроля (надзора), органа муниципального контроля, проводящих выездную плановую проверку. </a:t>
          </a:r>
          <a:endParaRPr lang="ru-RU" sz="1400" b="1" dirty="0"/>
        </a:p>
      </dgm:t>
    </dgm:pt>
    <dgm:pt modelId="{B0C80290-D493-4CF5-A392-CE545E9548C5}" type="parTrans" cxnId="{8E50839B-5F91-4859-B22C-41581628C81C}">
      <dgm:prSet/>
      <dgm:spPr/>
      <dgm:t>
        <a:bodyPr/>
        <a:lstStyle/>
        <a:p>
          <a:endParaRPr lang="ru-RU" sz="1800"/>
        </a:p>
      </dgm:t>
    </dgm:pt>
    <dgm:pt modelId="{B3AAEE83-7C36-42CF-A7B6-8C99DABB6197}" type="sibTrans" cxnId="{8E50839B-5F91-4859-B22C-41581628C81C}">
      <dgm:prSet/>
      <dgm:spPr/>
      <dgm:t>
        <a:bodyPr/>
        <a:lstStyle/>
        <a:p>
          <a:endParaRPr lang="ru-RU" sz="1800"/>
        </a:p>
      </dgm:t>
    </dgm:pt>
    <dgm:pt modelId="{432E7EA9-05CC-4108-8A5D-EE51C687559A}">
      <dgm:prSet custT="1"/>
      <dgm:spPr/>
      <dgm:t>
        <a:bodyPr/>
        <a:lstStyle/>
        <a:p>
          <a:pPr algn="just"/>
          <a:r>
            <a:rPr lang="ru-RU" sz="1400" b="1" dirty="0" smtClean="0"/>
            <a:t>4. Срок проведения проверок в отношении юридического лица, которое осуществляет свою деятельность на территориях нескольких субъектов Российской Федерации, устанавливается отдельно по каждому филиалу, представительству, обособленному структурному подразделению юридического лица, при этом общий срок проведения проверки не может превышать </a:t>
          </a:r>
          <a:r>
            <a:rPr lang="ru-RU" sz="1400" b="1" u="sng" dirty="0" smtClean="0">
              <a:solidFill>
                <a:schemeClr val="tx1"/>
              </a:solidFill>
            </a:rPr>
            <a:t>шестьдесят рабочих дней.</a:t>
          </a:r>
          <a:endParaRPr lang="ru-RU" sz="1400" b="1" dirty="0">
            <a:solidFill>
              <a:schemeClr val="tx1"/>
            </a:solidFill>
          </a:endParaRPr>
        </a:p>
      </dgm:t>
    </dgm:pt>
    <dgm:pt modelId="{D53882B9-2F88-4322-B80A-F19FB801820A}" type="parTrans" cxnId="{46C60D10-5D33-4011-B6FB-4D1A928F341C}">
      <dgm:prSet/>
      <dgm:spPr/>
      <dgm:t>
        <a:bodyPr/>
        <a:lstStyle/>
        <a:p>
          <a:endParaRPr lang="ru-RU" sz="1800"/>
        </a:p>
      </dgm:t>
    </dgm:pt>
    <dgm:pt modelId="{B2723CC9-6348-40B6-88BF-C1A4277240A3}" type="sibTrans" cxnId="{46C60D10-5D33-4011-B6FB-4D1A928F341C}">
      <dgm:prSet/>
      <dgm:spPr/>
      <dgm:t>
        <a:bodyPr/>
        <a:lstStyle/>
        <a:p>
          <a:endParaRPr lang="ru-RU" sz="1800"/>
        </a:p>
      </dgm:t>
    </dgm:pt>
    <dgm:pt modelId="{620CDF60-BA90-4F23-92BF-8D6726A592C9}" type="pres">
      <dgm:prSet presAssocID="{E3E02590-BF44-4418-ABE9-FF2628B9537C}" presName="linear" presStyleCnt="0">
        <dgm:presLayoutVars>
          <dgm:animLvl val="lvl"/>
          <dgm:resizeHandles val="exact"/>
        </dgm:presLayoutVars>
      </dgm:prSet>
      <dgm:spPr/>
      <dgm:t>
        <a:bodyPr/>
        <a:lstStyle/>
        <a:p>
          <a:endParaRPr lang="ru-RU"/>
        </a:p>
      </dgm:t>
    </dgm:pt>
    <dgm:pt modelId="{EB18C5BA-D7FD-4747-B730-F07CE6E4210F}" type="pres">
      <dgm:prSet presAssocID="{BD0806EA-BDAE-40DC-81FF-D39D7033D838}" presName="parentText" presStyleLbl="node1" presStyleIdx="0" presStyleCnt="4" custScaleX="99951" custScaleY="35790" custLinFactY="-15823" custLinFactNeighborX="-820" custLinFactNeighborY="-100000">
        <dgm:presLayoutVars>
          <dgm:chMax val="0"/>
          <dgm:bulletEnabled val="1"/>
        </dgm:presLayoutVars>
      </dgm:prSet>
      <dgm:spPr/>
      <dgm:t>
        <a:bodyPr/>
        <a:lstStyle/>
        <a:p>
          <a:endParaRPr lang="ru-RU"/>
        </a:p>
      </dgm:t>
    </dgm:pt>
    <dgm:pt modelId="{9AD66A4D-02B1-4544-A6F8-D5AEF8FB87C0}" type="pres">
      <dgm:prSet presAssocID="{D7C42CBB-8D5C-4344-AD6E-FF0B6DD91E27}" presName="spacer" presStyleCnt="0"/>
      <dgm:spPr/>
    </dgm:pt>
    <dgm:pt modelId="{C1CBF411-D166-4CC9-BE8E-299B2F1A0B14}" type="pres">
      <dgm:prSet presAssocID="{2CC77D62-5335-421F-8BD8-1358E1A89227}" presName="parentText" presStyleLbl="node1" presStyleIdx="1" presStyleCnt="4" custScaleX="101667" custScaleY="48073" custLinFactY="980" custLinFactNeighborY="100000">
        <dgm:presLayoutVars>
          <dgm:chMax val="0"/>
          <dgm:bulletEnabled val="1"/>
        </dgm:presLayoutVars>
      </dgm:prSet>
      <dgm:spPr/>
      <dgm:t>
        <a:bodyPr/>
        <a:lstStyle/>
        <a:p>
          <a:endParaRPr lang="ru-RU"/>
        </a:p>
      </dgm:t>
    </dgm:pt>
    <dgm:pt modelId="{3E6799DC-8E73-4860-AC95-75CE2CAE5490}" type="pres">
      <dgm:prSet presAssocID="{0722820B-8B02-455D-8E42-63FB3271BC17}" presName="spacer" presStyleCnt="0"/>
      <dgm:spPr/>
    </dgm:pt>
    <dgm:pt modelId="{7E0D29D5-8EBD-4238-9DD4-73DD96C6E230}" type="pres">
      <dgm:prSet presAssocID="{4E6AACC8-E30D-4DB7-9D56-A0EC6339B5C9}" presName="parentText" presStyleLbl="node1" presStyleIdx="2" presStyleCnt="4" custScaleY="72097" custLinFactY="756" custLinFactNeighborX="-820" custLinFactNeighborY="100000">
        <dgm:presLayoutVars>
          <dgm:chMax val="0"/>
          <dgm:bulletEnabled val="1"/>
        </dgm:presLayoutVars>
      </dgm:prSet>
      <dgm:spPr/>
      <dgm:t>
        <a:bodyPr/>
        <a:lstStyle/>
        <a:p>
          <a:endParaRPr lang="ru-RU"/>
        </a:p>
      </dgm:t>
    </dgm:pt>
    <dgm:pt modelId="{D82CACD5-399C-4277-B697-55269C3E31DD}" type="pres">
      <dgm:prSet presAssocID="{B3AAEE83-7C36-42CF-A7B6-8C99DABB6197}" presName="spacer" presStyleCnt="0"/>
      <dgm:spPr/>
    </dgm:pt>
    <dgm:pt modelId="{762DF523-668A-4C01-924A-1369F4B228A4}" type="pres">
      <dgm:prSet presAssocID="{432E7EA9-05CC-4108-8A5D-EE51C687559A}" presName="parentText" presStyleLbl="node1" presStyleIdx="3" presStyleCnt="4" custScaleX="101647" custScaleY="58352" custLinFactNeighborY="74516">
        <dgm:presLayoutVars>
          <dgm:chMax val="0"/>
          <dgm:bulletEnabled val="1"/>
        </dgm:presLayoutVars>
      </dgm:prSet>
      <dgm:spPr/>
      <dgm:t>
        <a:bodyPr/>
        <a:lstStyle/>
        <a:p>
          <a:endParaRPr lang="ru-RU"/>
        </a:p>
      </dgm:t>
    </dgm:pt>
  </dgm:ptLst>
  <dgm:cxnLst>
    <dgm:cxn modelId="{46C60D10-5D33-4011-B6FB-4D1A928F341C}" srcId="{E3E02590-BF44-4418-ABE9-FF2628B9537C}" destId="{432E7EA9-05CC-4108-8A5D-EE51C687559A}" srcOrd="3" destOrd="0" parTransId="{D53882B9-2F88-4322-B80A-F19FB801820A}" sibTransId="{B2723CC9-6348-40B6-88BF-C1A4277240A3}"/>
    <dgm:cxn modelId="{8DD36263-3807-46D0-86C7-250488B426D4}" srcId="{E3E02590-BF44-4418-ABE9-FF2628B9537C}" destId="{2CC77D62-5335-421F-8BD8-1358E1A89227}" srcOrd="1" destOrd="0" parTransId="{3D8A925E-FD2D-4FC1-8B3D-D5A18FFD6091}" sibTransId="{0722820B-8B02-455D-8E42-63FB3271BC17}"/>
    <dgm:cxn modelId="{1401E766-1615-4F14-972F-3CFD50636404}" type="presOf" srcId="{4E6AACC8-E30D-4DB7-9D56-A0EC6339B5C9}" destId="{7E0D29D5-8EBD-4238-9DD4-73DD96C6E230}" srcOrd="0" destOrd="0" presId="urn:microsoft.com/office/officeart/2005/8/layout/vList2"/>
    <dgm:cxn modelId="{6E1223F8-33AF-4EF7-992A-8BE2E19AF8BC}" type="presOf" srcId="{E3E02590-BF44-4418-ABE9-FF2628B9537C}" destId="{620CDF60-BA90-4F23-92BF-8D6726A592C9}" srcOrd="0" destOrd="0" presId="urn:microsoft.com/office/officeart/2005/8/layout/vList2"/>
    <dgm:cxn modelId="{CBDBC1D7-6152-45D6-831F-883F679E818E}" type="presOf" srcId="{432E7EA9-05CC-4108-8A5D-EE51C687559A}" destId="{762DF523-668A-4C01-924A-1369F4B228A4}" srcOrd="0" destOrd="0" presId="urn:microsoft.com/office/officeart/2005/8/layout/vList2"/>
    <dgm:cxn modelId="{14622DE7-5628-4B0D-ADCC-76D93BE0E860}" type="presOf" srcId="{BD0806EA-BDAE-40DC-81FF-D39D7033D838}" destId="{EB18C5BA-D7FD-4747-B730-F07CE6E4210F}" srcOrd="0" destOrd="0" presId="urn:microsoft.com/office/officeart/2005/8/layout/vList2"/>
    <dgm:cxn modelId="{D1D5E339-8BFE-4C67-947C-20D0E492BB3D}" type="presOf" srcId="{2CC77D62-5335-421F-8BD8-1358E1A89227}" destId="{C1CBF411-D166-4CC9-BE8E-299B2F1A0B14}" srcOrd="0" destOrd="0" presId="urn:microsoft.com/office/officeart/2005/8/layout/vList2"/>
    <dgm:cxn modelId="{8E50839B-5F91-4859-B22C-41581628C81C}" srcId="{E3E02590-BF44-4418-ABE9-FF2628B9537C}" destId="{4E6AACC8-E30D-4DB7-9D56-A0EC6339B5C9}" srcOrd="2" destOrd="0" parTransId="{B0C80290-D493-4CF5-A392-CE545E9548C5}" sibTransId="{B3AAEE83-7C36-42CF-A7B6-8C99DABB6197}"/>
    <dgm:cxn modelId="{0A99E1FA-793D-481D-A287-2A602682E9F7}" srcId="{E3E02590-BF44-4418-ABE9-FF2628B9537C}" destId="{BD0806EA-BDAE-40DC-81FF-D39D7033D838}" srcOrd="0" destOrd="0" parTransId="{1B1E1198-5A0F-45FA-8016-8C6A840FDC2B}" sibTransId="{D7C42CBB-8D5C-4344-AD6E-FF0B6DD91E27}"/>
    <dgm:cxn modelId="{2C6D9485-8D5F-475B-ACB7-06E85E90F582}" type="presParOf" srcId="{620CDF60-BA90-4F23-92BF-8D6726A592C9}" destId="{EB18C5BA-D7FD-4747-B730-F07CE6E4210F}" srcOrd="0" destOrd="0" presId="urn:microsoft.com/office/officeart/2005/8/layout/vList2"/>
    <dgm:cxn modelId="{22D9EC06-9A10-42A5-9DB0-9B9ED853A1B8}" type="presParOf" srcId="{620CDF60-BA90-4F23-92BF-8D6726A592C9}" destId="{9AD66A4D-02B1-4544-A6F8-D5AEF8FB87C0}" srcOrd="1" destOrd="0" presId="urn:microsoft.com/office/officeart/2005/8/layout/vList2"/>
    <dgm:cxn modelId="{8DFDF8BB-256B-4B36-BC29-5F2190AF6029}" type="presParOf" srcId="{620CDF60-BA90-4F23-92BF-8D6726A592C9}" destId="{C1CBF411-D166-4CC9-BE8E-299B2F1A0B14}" srcOrd="2" destOrd="0" presId="urn:microsoft.com/office/officeart/2005/8/layout/vList2"/>
    <dgm:cxn modelId="{96688455-CA3D-4FCF-974A-7E01AFD09CD3}" type="presParOf" srcId="{620CDF60-BA90-4F23-92BF-8D6726A592C9}" destId="{3E6799DC-8E73-4860-AC95-75CE2CAE5490}" srcOrd="3" destOrd="0" presId="urn:microsoft.com/office/officeart/2005/8/layout/vList2"/>
    <dgm:cxn modelId="{4DD9464B-0B4A-4128-AD79-0114AC90FD29}" type="presParOf" srcId="{620CDF60-BA90-4F23-92BF-8D6726A592C9}" destId="{7E0D29D5-8EBD-4238-9DD4-73DD96C6E230}" srcOrd="4" destOrd="0" presId="urn:microsoft.com/office/officeart/2005/8/layout/vList2"/>
    <dgm:cxn modelId="{8597A6B8-700D-40FA-AF7D-564AA79889AE}" type="presParOf" srcId="{620CDF60-BA90-4F23-92BF-8D6726A592C9}" destId="{D82CACD5-399C-4277-B697-55269C3E31DD}" srcOrd="5" destOrd="0" presId="urn:microsoft.com/office/officeart/2005/8/layout/vList2"/>
    <dgm:cxn modelId="{232BEB72-BC90-46D2-9712-A65D7B43E204}" type="presParOf" srcId="{620CDF60-BA90-4F23-92BF-8D6726A592C9}" destId="{762DF523-668A-4C01-924A-1369F4B228A4}"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E02590-BF44-4418-ABE9-FF2628B9537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D0806EA-BDAE-40DC-81FF-D39D7033D838}">
      <dgm:prSet phldrT="[Текст]" custT="1"/>
      <dgm:spPr/>
      <dgm:t>
        <a:bodyPr/>
        <a:lstStyle/>
        <a:p>
          <a:pPr algn="just"/>
          <a:r>
            <a:rPr lang="ru-RU" sz="1400" b="1" dirty="0" smtClean="0"/>
            <a:t>1. Порядок проведения  проверки в отношении физических лиц регламентируется муниципальными правовыми актами.</a:t>
          </a:r>
          <a:endParaRPr lang="ru-RU" sz="1400" dirty="0">
            <a:solidFill>
              <a:schemeClr val="tx1"/>
            </a:solidFill>
          </a:endParaRPr>
        </a:p>
      </dgm:t>
    </dgm:pt>
    <dgm:pt modelId="{1B1E1198-5A0F-45FA-8016-8C6A840FDC2B}" type="parTrans" cxnId="{0A99E1FA-793D-481D-A287-2A602682E9F7}">
      <dgm:prSet/>
      <dgm:spPr/>
      <dgm:t>
        <a:bodyPr/>
        <a:lstStyle/>
        <a:p>
          <a:endParaRPr lang="ru-RU" sz="1800"/>
        </a:p>
      </dgm:t>
    </dgm:pt>
    <dgm:pt modelId="{D7C42CBB-8D5C-4344-AD6E-FF0B6DD91E27}" type="sibTrans" cxnId="{0A99E1FA-793D-481D-A287-2A602682E9F7}">
      <dgm:prSet/>
      <dgm:spPr/>
      <dgm:t>
        <a:bodyPr/>
        <a:lstStyle/>
        <a:p>
          <a:endParaRPr lang="ru-RU" sz="1800"/>
        </a:p>
      </dgm:t>
    </dgm:pt>
    <dgm:pt modelId="{620CDF60-BA90-4F23-92BF-8D6726A592C9}" type="pres">
      <dgm:prSet presAssocID="{E3E02590-BF44-4418-ABE9-FF2628B9537C}" presName="linear" presStyleCnt="0">
        <dgm:presLayoutVars>
          <dgm:animLvl val="lvl"/>
          <dgm:resizeHandles val="exact"/>
        </dgm:presLayoutVars>
      </dgm:prSet>
      <dgm:spPr/>
      <dgm:t>
        <a:bodyPr/>
        <a:lstStyle/>
        <a:p>
          <a:endParaRPr lang="ru-RU"/>
        </a:p>
      </dgm:t>
    </dgm:pt>
    <dgm:pt modelId="{EB18C5BA-D7FD-4747-B730-F07CE6E4210F}" type="pres">
      <dgm:prSet presAssocID="{BD0806EA-BDAE-40DC-81FF-D39D7033D838}" presName="parentText" presStyleLbl="node1" presStyleIdx="0" presStyleCnt="1" custScaleX="99951" custScaleY="35790" custLinFactY="-46769" custLinFactNeighborX="-24" custLinFactNeighborY="-100000">
        <dgm:presLayoutVars>
          <dgm:chMax val="0"/>
          <dgm:bulletEnabled val="1"/>
        </dgm:presLayoutVars>
      </dgm:prSet>
      <dgm:spPr/>
      <dgm:t>
        <a:bodyPr/>
        <a:lstStyle/>
        <a:p>
          <a:endParaRPr lang="ru-RU"/>
        </a:p>
      </dgm:t>
    </dgm:pt>
  </dgm:ptLst>
  <dgm:cxnLst>
    <dgm:cxn modelId="{0A99E1FA-793D-481D-A287-2A602682E9F7}" srcId="{E3E02590-BF44-4418-ABE9-FF2628B9537C}" destId="{BD0806EA-BDAE-40DC-81FF-D39D7033D838}" srcOrd="0" destOrd="0" parTransId="{1B1E1198-5A0F-45FA-8016-8C6A840FDC2B}" sibTransId="{D7C42CBB-8D5C-4344-AD6E-FF0B6DD91E27}"/>
    <dgm:cxn modelId="{FD6AAFE8-3DB5-487A-904A-8485569384CA}" type="presOf" srcId="{E3E02590-BF44-4418-ABE9-FF2628B9537C}" destId="{620CDF60-BA90-4F23-92BF-8D6726A592C9}" srcOrd="0" destOrd="0" presId="urn:microsoft.com/office/officeart/2005/8/layout/vList2"/>
    <dgm:cxn modelId="{A8D4C601-877D-49EB-A4B2-F895718CE1B1}" type="presOf" srcId="{BD0806EA-BDAE-40DC-81FF-D39D7033D838}" destId="{EB18C5BA-D7FD-4747-B730-F07CE6E4210F}" srcOrd="0" destOrd="0" presId="urn:microsoft.com/office/officeart/2005/8/layout/vList2"/>
    <dgm:cxn modelId="{8E5DBADD-DA04-4E64-BA53-3FEB4F71E447}" type="presParOf" srcId="{620CDF60-BA90-4F23-92BF-8D6726A592C9}" destId="{EB18C5BA-D7FD-4747-B730-F07CE6E4210F}"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F2B8B7-077C-47C3-B4B7-F6D35E208A32}">
      <dsp:nvSpPr>
        <dsp:cNvPr id="0" name=""/>
        <dsp:cNvSpPr/>
      </dsp:nvSpPr>
      <dsp:spPr>
        <a:xfrm>
          <a:off x="0" y="1836"/>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1. Выявление оснований для проведения проверки</a:t>
          </a:r>
          <a:endParaRPr lang="ru-RU" sz="1200" kern="1200" dirty="0"/>
        </a:p>
      </dsp:txBody>
      <dsp:txXfrm>
        <a:off x="0" y="1836"/>
        <a:ext cx="8893082" cy="487293"/>
      </dsp:txXfrm>
    </dsp:sp>
    <dsp:sp modelId="{F8166FF6-BC29-4D7A-BD87-F1EC277AF3E3}">
      <dsp:nvSpPr>
        <dsp:cNvPr id="0" name=""/>
        <dsp:cNvSpPr/>
      </dsp:nvSpPr>
      <dsp:spPr>
        <a:xfrm>
          <a:off x="0" y="503445"/>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kern="1200" dirty="0" smtClean="0"/>
            <a:t>2. В случае наличия оснований: </a:t>
          </a:r>
          <a:endParaRPr lang="ru-RU" sz="1200" kern="1200" dirty="0"/>
        </a:p>
      </dsp:txBody>
      <dsp:txXfrm>
        <a:off x="0" y="503445"/>
        <a:ext cx="8893082" cy="487293"/>
      </dsp:txXfrm>
    </dsp:sp>
    <dsp:sp modelId="{3FF5208A-26F4-42D8-AB5B-F33E4B23D956}">
      <dsp:nvSpPr>
        <dsp:cNvPr id="0" name=""/>
        <dsp:cNvSpPr/>
      </dsp:nvSpPr>
      <dsp:spPr>
        <a:xfrm>
          <a:off x="510234" y="1011014"/>
          <a:ext cx="6928028"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77800" lvl="0" indent="0" algn="just" defTabSz="533400">
            <a:lnSpc>
              <a:spcPct val="90000"/>
            </a:lnSpc>
            <a:spcBef>
              <a:spcPct val="0"/>
            </a:spcBef>
            <a:spcAft>
              <a:spcPct val="35000"/>
            </a:spcAft>
          </a:pPr>
          <a:r>
            <a:rPr lang="ru-RU" sz="1200" kern="1200" dirty="0" smtClean="0"/>
            <a:t>2.1.определяется форма проверки – документарная и (или) выездная;</a:t>
          </a:r>
          <a:endParaRPr lang="ru-RU" sz="1200" kern="1200" dirty="0"/>
        </a:p>
      </dsp:txBody>
      <dsp:txXfrm>
        <a:off x="510234" y="1011014"/>
        <a:ext cx="6928028" cy="487293"/>
      </dsp:txXfrm>
    </dsp:sp>
    <dsp:sp modelId="{BBDF14B8-06FF-47D8-ABDF-CA29FC25B52D}">
      <dsp:nvSpPr>
        <dsp:cNvPr id="0" name=""/>
        <dsp:cNvSpPr/>
      </dsp:nvSpPr>
      <dsp:spPr>
        <a:xfrm>
          <a:off x="499855" y="1515070"/>
          <a:ext cx="8393226"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77800" lvl="0" indent="0" algn="just" defTabSz="533400">
            <a:lnSpc>
              <a:spcPct val="90000"/>
            </a:lnSpc>
            <a:spcBef>
              <a:spcPct val="0"/>
            </a:spcBef>
            <a:spcAft>
              <a:spcPct val="35000"/>
            </a:spcAft>
          </a:pPr>
          <a:r>
            <a:rPr lang="ru-RU" sz="1200" kern="1200" dirty="0" smtClean="0"/>
            <a:t>2.2. издается распоряжение или приказ  руководителя, заместителя руководителя органа муниципального  контроля  о проведении проверки (типовая форма, утверждена приказом Минэкономразвития РФ от 30 апреля 2009 года № 141)</a:t>
          </a:r>
          <a:endParaRPr lang="ru-RU" sz="1200" kern="1200" dirty="0"/>
        </a:p>
      </dsp:txBody>
      <dsp:txXfrm>
        <a:off x="499855" y="1515070"/>
        <a:ext cx="8393226" cy="487293"/>
      </dsp:txXfrm>
    </dsp:sp>
    <dsp:sp modelId="{69074330-265B-44E5-98CA-12D0FE8978D8}">
      <dsp:nvSpPr>
        <dsp:cNvPr id="0" name=""/>
        <dsp:cNvSpPr/>
      </dsp:nvSpPr>
      <dsp:spPr>
        <a:xfrm>
          <a:off x="0" y="2008274"/>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3. Лицо, в отношении которого осуществляется проверка, уведомляется органом муниципального контроля любым доступным способом </a:t>
          </a:r>
          <a:r>
            <a:rPr lang="ru-RU" sz="1200" kern="1200" dirty="0" smtClean="0"/>
            <a:t> не позднее чем в течение 3 рабочих дней  </a:t>
          </a:r>
          <a:r>
            <a:rPr lang="ru-RU" sz="1200" kern="1200" dirty="0" smtClean="0"/>
            <a:t>до ее начала.</a:t>
          </a:r>
          <a:endParaRPr lang="ru-RU" sz="1200" kern="1200" dirty="0"/>
        </a:p>
      </dsp:txBody>
      <dsp:txXfrm>
        <a:off x="0" y="2008274"/>
        <a:ext cx="8893082" cy="487293"/>
      </dsp:txXfrm>
    </dsp:sp>
    <dsp:sp modelId="{F24B8778-C7C9-4DA9-81C7-F14FF07F91D6}">
      <dsp:nvSpPr>
        <dsp:cNvPr id="0" name=""/>
        <dsp:cNvSpPr/>
      </dsp:nvSpPr>
      <dsp:spPr>
        <a:xfrm>
          <a:off x="0" y="2509884"/>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4. Оформляет акт проверки в </a:t>
          </a:r>
          <a:r>
            <a:rPr lang="ru-RU" sz="1200" kern="1200" dirty="0" smtClean="0"/>
            <a:t>3-х </a:t>
          </a:r>
          <a:r>
            <a:rPr lang="ru-RU" sz="1200" kern="1200" dirty="0" smtClean="0"/>
            <a:t>экземплярах (типовая форма, утверждена приказом Минэкономразвития РФ от 30 апреля 2009 года № 141).</a:t>
          </a:r>
          <a:endParaRPr lang="ru-RU" sz="1200" kern="1200" dirty="0"/>
        </a:p>
      </dsp:txBody>
      <dsp:txXfrm>
        <a:off x="0" y="2509884"/>
        <a:ext cx="8893082" cy="487293"/>
      </dsp:txXfrm>
    </dsp:sp>
    <dsp:sp modelId="{DFB303C2-2122-495B-A246-CEBFD569189E}">
      <dsp:nvSpPr>
        <dsp:cNvPr id="0" name=""/>
        <dsp:cNvSpPr/>
      </dsp:nvSpPr>
      <dsp:spPr>
        <a:xfrm>
          <a:off x="0" y="3011493"/>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5. 1 экземпляр акта вручается уполномоченному представителю юридического или направляется заказным почтовым отправлением с уведомлением о вручении, которое приобщается к экземпляру акта проверки, а также может быть направлен в форме электронного документа.</a:t>
          </a:r>
          <a:endParaRPr lang="ru-RU" sz="1200" kern="1200" dirty="0"/>
        </a:p>
      </dsp:txBody>
      <dsp:txXfrm>
        <a:off x="0" y="3011493"/>
        <a:ext cx="8893082" cy="487293"/>
      </dsp:txXfrm>
    </dsp:sp>
    <dsp:sp modelId="{799E4BBA-BBBC-4704-AAFD-51566C3A523C}">
      <dsp:nvSpPr>
        <dsp:cNvPr id="0" name=""/>
        <dsp:cNvSpPr/>
      </dsp:nvSpPr>
      <dsp:spPr>
        <a:xfrm>
          <a:off x="0" y="3513103"/>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6. В случае проведения выездной проверки делается запись в журнале проверок, который обязаны вести юридические лица и индивидуальные предприниматели.</a:t>
          </a:r>
          <a:endParaRPr lang="ru-RU" sz="1200" kern="1200" dirty="0"/>
        </a:p>
      </dsp:txBody>
      <dsp:txXfrm>
        <a:off x="0" y="3513103"/>
        <a:ext cx="8893082" cy="487293"/>
      </dsp:txXfrm>
    </dsp:sp>
    <dsp:sp modelId="{DEA95BBA-1047-48B6-966F-5DF991C9B18F}">
      <dsp:nvSpPr>
        <dsp:cNvPr id="0" name=""/>
        <dsp:cNvSpPr/>
      </dsp:nvSpPr>
      <dsp:spPr>
        <a:xfrm>
          <a:off x="0" y="4014712"/>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kern="1200" dirty="0" smtClean="0"/>
            <a:t>7. При отсутствии журнала учета проверок в акте проверки делается соответствующая запись.</a:t>
          </a:r>
          <a:endParaRPr lang="ru-RU" sz="1200" kern="1200" dirty="0"/>
        </a:p>
      </dsp:txBody>
      <dsp:txXfrm>
        <a:off x="0" y="4014712"/>
        <a:ext cx="8893082" cy="487293"/>
      </dsp:txXfrm>
    </dsp:sp>
    <dsp:sp modelId="{DAC905DA-B91D-4C4F-B092-EA41CAD34B39}">
      <dsp:nvSpPr>
        <dsp:cNvPr id="0" name=""/>
        <dsp:cNvSpPr/>
      </dsp:nvSpPr>
      <dsp:spPr>
        <a:xfrm>
          <a:off x="0" y="4516322"/>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kern="1200" dirty="0" smtClean="0"/>
            <a:t>8. Выдается предписание.</a:t>
          </a:r>
          <a:endParaRPr lang="ru-RU" sz="1200" kern="1200" dirty="0"/>
        </a:p>
      </dsp:txBody>
      <dsp:txXfrm>
        <a:off x="0" y="4516322"/>
        <a:ext cx="8893082" cy="487293"/>
      </dsp:txXfrm>
    </dsp:sp>
    <dsp:sp modelId="{4C2BF33E-9AF4-44BA-8A31-AC5F915B7C53}">
      <dsp:nvSpPr>
        <dsp:cNvPr id="0" name=""/>
        <dsp:cNvSpPr/>
      </dsp:nvSpPr>
      <dsp:spPr>
        <a:xfrm>
          <a:off x="0" y="5017931"/>
          <a:ext cx="8893082" cy="4872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kern="1200" dirty="0" smtClean="0"/>
            <a:t>9. </a:t>
          </a:r>
          <a:r>
            <a:rPr lang="ru-RU" sz="1200" b="0" kern="1200" dirty="0" smtClean="0"/>
            <a:t>В случае выявления признаков административного правонарушения,  материалы проверки передаются в Государственную инспекцию Забайкальского края для возбуждения дел об административных правонарушениях.</a:t>
          </a:r>
          <a:endParaRPr lang="ru-RU" sz="1200" b="0" kern="1200" dirty="0"/>
        </a:p>
      </dsp:txBody>
      <dsp:txXfrm>
        <a:off x="0" y="5017931"/>
        <a:ext cx="8893082" cy="48729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D4DB98-E6E9-4731-941C-8CBC2F2C724E}">
      <dsp:nvSpPr>
        <dsp:cNvPr id="0" name=""/>
        <dsp:cNvSpPr/>
      </dsp:nvSpPr>
      <dsp:spPr>
        <a:xfrm>
          <a:off x="0" y="182"/>
          <a:ext cx="8856984" cy="3215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1. отсутствие оснований проведения плановой и внеплановой проверок;</a:t>
          </a:r>
          <a:endParaRPr lang="ru-RU" sz="1200" kern="1200" dirty="0"/>
        </a:p>
      </dsp:txBody>
      <dsp:txXfrm>
        <a:off x="0" y="182"/>
        <a:ext cx="8856984" cy="321548"/>
      </dsp:txXfrm>
    </dsp:sp>
    <dsp:sp modelId="{C84550E4-6197-47F4-BABE-CA208DCC691D}">
      <dsp:nvSpPr>
        <dsp:cNvPr id="0" name=""/>
        <dsp:cNvSpPr/>
      </dsp:nvSpPr>
      <dsp:spPr>
        <a:xfrm>
          <a:off x="0" y="324330"/>
          <a:ext cx="8856984" cy="276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2. нарушение срока уведомления о проведении проверки;</a:t>
          </a:r>
          <a:endParaRPr lang="ru-RU" sz="1200" b="1" kern="1200" dirty="0"/>
        </a:p>
      </dsp:txBody>
      <dsp:txXfrm>
        <a:off x="0" y="324330"/>
        <a:ext cx="8856984" cy="276040"/>
      </dsp:txXfrm>
    </dsp:sp>
    <dsp:sp modelId="{A2E70B98-2CE9-41B0-8C38-612E63C706A9}">
      <dsp:nvSpPr>
        <dsp:cNvPr id="0" name=""/>
        <dsp:cNvSpPr/>
      </dsp:nvSpPr>
      <dsp:spPr>
        <a:xfrm>
          <a:off x="0" y="602968"/>
          <a:ext cx="8856984" cy="4245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3. привлечение к проведению мероприятий по контролю не аккредитованных в установленном порядке организаций и не аттестованных граждан;</a:t>
          </a:r>
          <a:endParaRPr lang="ru-RU" sz="1200" b="1" kern="1200" dirty="0"/>
        </a:p>
      </dsp:txBody>
      <dsp:txXfrm>
        <a:off x="0" y="602968"/>
        <a:ext cx="8856984" cy="424512"/>
      </dsp:txXfrm>
    </dsp:sp>
    <dsp:sp modelId="{B1F4A0F2-D67A-4273-994E-8309793DB848}">
      <dsp:nvSpPr>
        <dsp:cNvPr id="0" name=""/>
        <dsp:cNvSpPr/>
      </dsp:nvSpPr>
      <dsp:spPr>
        <a:xfrm>
          <a:off x="0" y="1030079"/>
          <a:ext cx="8856984" cy="5434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4. участие в проведении проверок экспертов, экспертных организаций, состоящих в гражданско-правовых и трудовых отношениях с юридическими лицами и индивидуальными предпринимателями, в отношении которых проводятся проверки; </a:t>
          </a:r>
          <a:endParaRPr lang="ru-RU" sz="1200" b="1" kern="1200" dirty="0"/>
        </a:p>
      </dsp:txBody>
      <dsp:txXfrm>
        <a:off x="0" y="1030079"/>
        <a:ext cx="8856984" cy="543426"/>
      </dsp:txXfrm>
    </dsp:sp>
    <dsp:sp modelId="{215D0F5C-5666-4F80-87C7-92FCD514E170}">
      <dsp:nvSpPr>
        <dsp:cNvPr id="0" name=""/>
        <dsp:cNvSpPr/>
      </dsp:nvSpPr>
      <dsp:spPr>
        <a:xfrm>
          <a:off x="0" y="1576103"/>
          <a:ext cx="8856984" cy="4099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5. отсутствие согласования с органами прокуратуры внеплановой выездной проверки, если это требуется по закону;</a:t>
          </a:r>
          <a:endParaRPr lang="ru-RU" sz="1200" b="1" kern="1200" dirty="0"/>
        </a:p>
      </dsp:txBody>
      <dsp:txXfrm>
        <a:off x="0" y="1576103"/>
        <a:ext cx="8856984" cy="409950"/>
      </dsp:txXfrm>
    </dsp:sp>
    <dsp:sp modelId="{C7FEA314-413D-4DD2-BA21-17101FAED13C}">
      <dsp:nvSpPr>
        <dsp:cNvPr id="0" name=""/>
        <dsp:cNvSpPr/>
      </dsp:nvSpPr>
      <dsp:spPr>
        <a:xfrm>
          <a:off x="0" y="1988652"/>
          <a:ext cx="8856984" cy="4099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6. нарушение сроков и времени проведения плановых выездных проверок в отношении субъектов малого предпринимательства;</a:t>
          </a:r>
          <a:endParaRPr lang="ru-RU" sz="1200" b="1" kern="1200" dirty="0"/>
        </a:p>
      </dsp:txBody>
      <dsp:txXfrm>
        <a:off x="0" y="1988652"/>
        <a:ext cx="8856984" cy="409950"/>
      </dsp:txXfrm>
    </dsp:sp>
    <dsp:sp modelId="{C2515605-3EB6-43BE-B273-2E077788FE40}">
      <dsp:nvSpPr>
        <dsp:cNvPr id="0" name=""/>
        <dsp:cNvSpPr/>
      </dsp:nvSpPr>
      <dsp:spPr>
        <a:xfrm>
          <a:off x="0" y="2401201"/>
          <a:ext cx="8856984" cy="4099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b="1" kern="1200" dirty="0" smtClean="0"/>
            <a:t>7. проведение проверки без распоряжения или приказа руководителя, заместителя руководителя органа   муниципального контроля;</a:t>
          </a:r>
          <a:endParaRPr lang="ru-RU" sz="1200" b="1" kern="1200" dirty="0"/>
        </a:p>
      </dsp:txBody>
      <dsp:txXfrm>
        <a:off x="0" y="2401201"/>
        <a:ext cx="8856984" cy="409950"/>
      </dsp:txXfrm>
    </dsp:sp>
    <dsp:sp modelId="{AB9F8C37-E792-4FDD-9449-F110205C479A}">
      <dsp:nvSpPr>
        <dsp:cNvPr id="0" name=""/>
        <dsp:cNvSpPr/>
      </dsp:nvSpPr>
      <dsp:spPr>
        <a:xfrm>
          <a:off x="0" y="2813750"/>
          <a:ext cx="8856984" cy="3001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8</a:t>
          </a:r>
          <a:r>
            <a:rPr lang="ru-RU" sz="1200" b="1" kern="1200" smtClean="0"/>
            <a:t>. требование документов, не относящихся к предмету проверки;</a:t>
          </a:r>
          <a:endParaRPr lang="ru-RU" sz="1200" b="1" kern="1200" dirty="0"/>
        </a:p>
      </dsp:txBody>
      <dsp:txXfrm>
        <a:off x="0" y="2813750"/>
        <a:ext cx="8856984" cy="300108"/>
      </dsp:txXfrm>
    </dsp:sp>
    <dsp:sp modelId="{A065C1CF-6E68-41B8-9394-F19C737515F1}">
      <dsp:nvSpPr>
        <dsp:cNvPr id="0" name=""/>
        <dsp:cNvSpPr/>
      </dsp:nvSpPr>
      <dsp:spPr>
        <a:xfrm>
          <a:off x="0" y="3116457"/>
          <a:ext cx="8856984" cy="3113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9. превышение установленных сроков проведения проверок;</a:t>
          </a:r>
          <a:endParaRPr lang="ru-RU" sz="1200" b="1" kern="1200" dirty="0"/>
        </a:p>
      </dsp:txBody>
      <dsp:txXfrm>
        <a:off x="0" y="3116457"/>
        <a:ext cx="8856984" cy="311377"/>
      </dsp:txXfrm>
    </dsp:sp>
    <dsp:sp modelId="{FA20874D-A7EE-4F51-A1B5-58E14881581A}">
      <dsp:nvSpPr>
        <dsp:cNvPr id="0" name=""/>
        <dsp:cNvSpPr/>
      </dsp:nvSpPr>
      <dsp:spPr>
        <a:xfrm>
          <a:off x="0" y="3430433"/>
          <a:ext cx="8856984" cy="2307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10. непредставление акта проверки;</a:t>
          </a:r>
          <a:endParaRPr lang="ru-RU" sz="1200" b="1" kern="1200" dirty="0"/>
        </a:p>
      </dsp:txBody>
      <dsp:txXfrm>
        <a:off x="0" y="3430433"/>
        <a:ext cx="8856984" cy="230752"/>
      </dsp:txXfrm>
    </dsp:sp>
    <dsp:sp modelId="{914BFACC-0E80-4C6D-8FDB-5D29E7537D6C}">
      <dsp:nvSpPr>
        <dsp:cNvPr id="0" name=""/>
        <dsp:cNvSpPr/>
      </dsp:nvSpPr>
      <dsp:spPr>
        <a:xfrm>
          <a:off x="0" y="3663784"/>
          <a:ext cx="8856984" cy="2964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u-RU" sz="1200" b="1" kern="1200" dirty="0" smtClean="0"/>
            <a:t>11. проведение плановой проверки, не включенной в ежегодный план проведения плановых проверок;</a:t>
          </a:r>
          <a:endParaRPr lang="ru-RU" sz="1200" b="1" kern="1200" dirty="0"/>
        </a:p>
      </dsp:txBody>
      <dsp:txXfrm>
        <a:off x="0" y="3663784"/>
        <a:ext cx="8856984" cy="2964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18C5BA-D7FD-4747-B730-F07CE6E4210F}">
      <dsp:nvSpPr>
        <dsp:cNvPr id="0" name=""/>
        <dsp:cNvSpPr/>
      </dsp:nvSpPr>
      <dsp:spPr>
        <a:xfrm>
          <a:off x="0" y="0"/>
          <a:ext cx="8813000" cy="6559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1. Срок проведения  проверки </a:t>
          </a:r>
          <a:r>
            <a:rPr lang="en-US" sz="1400" b="1" kern="1200" dirty="0" smtClean="0"/>
            <a:t>(</a:t>
          </a:r>
          <a:r>
            <a:rPr lang="ru-RU" sz="1400" b="1" kern="1200" dirty="0" smtClean="0"/>
            <a:t>как плановой, так и внеплановой) не может превышать </a:t>
          </a:r>
          <a:r>
            <a:rPr lang="ru-RU" sz="1400" b="1" u="sng" kern="1200" dirty="0" smtClean="0">
              <a:solidFill>
                <a:schemeClr val="tx1"/>
              </a:solidFill>
            </a:rPr>
            <a:t>двадцать рабочих дней.</a:t>
          </a:r>
          <a:endParaRPr lang="ru-RU" sz="1400" kern="1200" dirty="0">
            <a:solidFill>
              <a:schemeClr val="tx1"/>
            </a:solidFill>
          </a:endParaRPr>
        </a:p>
      </dsp:txBody>
      <dsp:txXfrm>
        <a:off x="0" y="0"/>
        <a:ext cx="8813000" cy="655930"/>
      </dsp:txXfrm>
    </dsp:sp>
    <dsp:sp modelId="{C1CBF411-D166-4CC9-BE8E-299B2F1A0B14}">
      <dsp:nvSpPr>
        <dsp:cNvPr id="0" name=""/>
        <dsp:cNvSpPr/>
      </dsp:nvSpPr>
      <dsp:spPr>
        <a:xfrm>
          <a:off x="0" y="684685"/>
          <a:ext cx="8821644" cy="8810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2. В отношении одного субъекта малого предпринимательства общий срок проведения </a:t>
          </a:r>
          <a:r>
            <a:rPr lang="ru-RU" sz="1400" b="1" u="sng" kern="1200" dirty="0" smtClean="0"/>
            <a:t>плановых</a:t>
          </a:r>
          <a:r>
            <a:rPr lang="ru-RU" sz="1400" b="1" kern="1200" dirty="0" smtClean="0"/>
            <a:t> выездных проверок не </a:t>
          </a:r>
          <a:r>
            <a:rPr lang="ru-RU" sz="1400" b="1" kern="1200" dirty="0" smtClean="0">
              <a:solidFill>
                <a:schemeClr val="tx1"/>
              </a:solidFill>
            </a:rPr>
            <a:t>может превышать </a:t>
          </a:r>
          <a:r>
            <a:rPr lang="ru-RU" sz="1400" b="1" u="sng" kern="1200" dirty="0" smtClean="0">
              <a:solidFill>
                <a:schemeClr val="tx1"/>
              </a:solidFill>
            </a:rPr>
            <a:t>пятьдесят часов для малого предприятия</a:t>
          </a:r>
          <a:r>
            <a:rPr lang="ru-RU" sz="1400" b="1" kern="1200" dirty="0" smtClean="0">
              <a:solidFill>
                <a:schemeClr val="tx1"/>
              </a:solidFill>
            </a:rPr>
            <a:t> и </a:t>
          </a:r>
          <a:r>
            <a:rPr lang="ru-RU" sz="1400" b="1" u="sng" kern="1200" dirty="0" smtClean="0">
              <a:solidFill>
                <a:schemeClr val="tx1"/>
              </a:solidFill>
            </a:rPr>
            <a:t>пятнадцать часов для </a:t>
          </a:r>
          <a:r>
            <a:rPr lang="ru-RU" sz="1400" b="1" u="sng" kern="1200" dirty="0" err="1" smtClean="0">
              <a:solidFill>
                <a:schemeClr val="tx1"/>
              </a:solidFill>
            </a:rPr>
            <a:t>микропредприятия</a:t>
          </a:r>
          <a:r>
            <a:rPr lang="ru-RU" sz="1400" b="1" u="sng" kern="1200" dirty="0" smtClean="0">
              <a:solidFill>
                <a:schemeClr val="tx1"/>
              </a:solidFill>
            </a:rPr>
            <a:t> в год</a:t>
          </a:r>
          <a:r>
            <a:rPr lang="ru-RU" sz="1400" b="1" kern="1200" dirty="0" smtClean="0">
              <a:solidFill>
                <a:schemeClr val="tx1"/>
              </a:solidFill>
            </a:rPr>
            <a:t>.</a:t>
          </a:r>
          <a:endParaRPr lang="ru-RU" sz="1400" b="1" kern="1200" dirty="0">
            <a:solidFill>
              <a:schemeClr val="tx1"/>
            </a:solidFill>
          </a:endParaRPr>
        </a:p>
      </dsp:txBody>
      <dsp:txXfrm>
        <a:off x="0" y="684685"/>
        <a:ext cx="8821644" cy="881044"/>
      </dsp:txXfrm>
    </dsp:sp>
    <dsp:sp modelId="{7E0D29D5-8EBD-4238-9DD4-73DD96C6E230}">
      <dsp:nvSpPr>
        <dsp:cNvPr id="0" name=""/>
        <dsp:cNvSpPr/>
      </dsp:nvSpPr>
      <dsp:spPr>
        <a:xfrm>
          <a:off x="0" y="1565332"/>
          <a:ext cx="8821644" cy="13213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3. Срок проведения выездной плановой проверки может быть продлен руководителем такого органа, но не более чем на </a:t>
          </a:r>
          <a:r>
            <a:rPr lang="ru-RU" sz="1400" b="1" u="sng" kern="1200" dirty="0" smtClean="0">
              <a:solidFill>
                <a:schemeClr val="tx1"/>
              </a:solidFill>
            </a:rPr>
            <a:t>двадцать рабочих дней</a:t>
          </a:r>
          <a:r>
            <a:rPr lang="ru-RU" sz="1400" b="1" kern="1200" dirty="0" smtClean="0"/>
            <a:t>, в отношении малых предприятий, </a:t>
          </a:r>
          <a:r>
            <a:rPr lang="ru-RU" sz="1400" b="1" kern="1200" dirty="0" err="1" smtClean="0"/>
            <a:t>микропредприятий</a:t>
          </a:r>
          <a:r>
            <a:rPr lang="ru-RU" sz="1400" b="1" kern="1200" dirty="0" smtClean="0"/>
            <a:t> не более чем </a:t>
          </a:r>
          <a:r>
            <a:rPr lang="ru-RU" sz="1400" b="1" u="none" kern="1200" dirty="0" smtClean="0"/>
            <a:t>на </a:t>
          </a:r>
          <a:r>
            <a:rPr lang="ru-RU" sz="1400" b="1" u="sng" kern="1200" dirty="0" smtClean="0">
              <a:solidFill>
                <a:schemeClr val="tx1"/>
              </a:solidFill>
            </a:rPr>
            <a:t>пятнадцать часов</a:t>
          </a:r>
          <a:r>
            <a:rPr lang="ru-RU" sz="1400" b="1" kern="1200" dirty="0" smtClean="0">
              <a:solidFill>
                <a:schemeClr val="tx1"/>
              </a:solidFill>
            </a:rPr>
            <a:t> </a:t>
          </a:r>
          <a:r>
            <a:rPr lang="ru-RU" sz="1400" b="1" kern="1200" dirty="0" smtClean="0"/>
            <a:t>в случаях, связанных с необходимостью проведения сложных и (или) длительных исследований, испытаний, специальных экспертиз и расследований на основании мотивированных предложений должностных лиц органа государственного контроля (надзора), органа муниципального контроля, проводящих выездную плановую проверку. </a:t>
          </a:r>
          <a:endParaRPr lang="ru-RU" sz="1400" b="1" kern="1200" dirty="0"/>
        </a:p>
      </dsp:txBody>
      <dsp:txXfrm>
        <a:off x="0" y="1565332"/>
        <a:ext cx="8821644" cy="1321337"/>
      </dsp:txXfrm>
    </dsp:sp>
    <dsp:sp modelId="{762DF523-668A-4C01-924A-1369F4B228A4}">
      <dsp:nvSpPr>
        <dsp:cNvPr id="0" name=""/>
        <dsp:cNvSpPr/>
      </dsp:nvSpPr>
      <dsp:spPr>
        <a:xfrm>
          <a:off x="0" y="2875578"/>
          <a:ext cx="8821644" cy="10694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4. Срок проведения проверок в отношении юридического лица, которое осуществляет свою деятельность на территориях нескольких субъектов Российской Федерации, устанавливается отдельно по каждому филиалу, представительству, обособленному структурному подразделению юридического лица, при этом общий срок проведения проверки не может превышать </a:t>
          </a:r>
          <a:r>
            <a:rPr lang="ru-RU" sz="1400" b="1" u="sng" kern="1200" dirty="0" smtClean="0">
              <a:solidFill>
                <a:schemeClr val="tx1"/>
              </a:solidFill>
            </a:rPr>
            <a:t>шестьдесят рабочих дней.</a:t>
          </a:r>
          <a:endParaRPr lang="ru-RU" sz="1400" b="1" kern="1200" dirty="0">
            <a:solidFill>
              <a:schemeClr val="tx1"/>
            </a:solidFill>
          </a:endParaRPr>
        </a:p>
      </dsp:txBody>
      <dsp:txXfrm>
        <a:off x="0" y="2875578"/>
        <a:ext cx="8821644" cy="106942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18C5BA-D7FD-4747-B730-F07CE6E4210F}">
      <dsp:nvSpPr>
        <dsp:cNvPr id="0" name=""/>
        <dsp:cNvSpPr/>
      </dsp:nvSpPr>
      <dsp:spPr>
        <a:xfrm>
          <a:off x="44" y="0"/>
          <a:ext cx="8817321" cy="4287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1. Порядок проведения  проверки в отношении физических лиц регламентируется муниципальными правовыми актами.</a:t>
          </a:r>
          <a:endParaRPr lang="ru-RU" sz="1400" kern="1200" dirty="0">
            <a:solidFill>
              <a:schemeClr val="tx1"/>
            </a:solidFill>
          </a:endParaRPr>
        </a:p>
      </dsp:txBody>
      <dsp:txXfrm>
        <a:off x="44" y="0"/>
        <a:ext cx="8817321" cy="4287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20B9F2-BAF4-412E-927E-3A0D47585A39}" type="datetimeFigureOut">
              <a:rPr lang="ru-RU"/>
              <a:pPr>
                <a:defRPr/>
              </a:pPr>
              <a:t>12.09.2018</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51F941B-E331-497F-9A41-750275B82AB3}"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p:spPr>
      </p:sp>
      <p:sp>
        <p:nvSpPr>
          <p:cNvPr id="1638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126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BA08EA-B908-404E-B7F0-53A904FE2510}" type="slidenum">
              <a:rPr lang="ru-RU" smtClean="0"/>
              <a:pPr fontAlgn="base">
                <a:spcBef>
                  <a:spcPct val="0"/>
                </a:spcBef>
                <a:spcAft>
                  <a:spcPct val="0"/>
                </a:spcAft>
                <a:defRPr/>
              </a:pPr>
              <a:t>8</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9F4A8A82-B574-4874-9544-E8F846B47C0B}" type="datetimeFigureOut">
              <a:rPr lang="ru-RU"/>
              <a:pPr>
                <a:defRPr/>
              </a:pPr>
              <a:t>12.09.2018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C50BD70-1197-4458-A86C-50F4FE53FFD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A855240-EEC2-4CA4-921B-FA71F8F2E5E6}" type="datetimeFigureOut">
              <a:rPr lang="ru-RU"/>
              <a:pPr>
                <a:defRPr/>
              </a:pPr>
              <a:t>12.09.2018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CEE0A7-B7E1-42CF-AF4C-1650B12EB7B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59A19A3-110E-4BC8-A4AE-E4FDCAAF1066}" type="datetimeFigureOut">
              <a:rPr lang="ru-RU"/>
              <a:pPr>
                <a:defRPr/>
              </a:pPr>
              <a:t>12.09.2018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5B16B6E-B664-4D8F-9370-27CC68C2C1C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3D03CF1-D86A-4972-BBF5-FDF16B5406BD}" type="datetimeFigureOut">
              <a:rPr lang="ru-RU"/>
              <a:pPr>
                <a:defRPr/>
              </a:pPr>
              <a:t>12.09.2018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FE7C3D2-2905-49C6-9E5F-8CF5A1E8516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941078E-C5B1-4A5B-BF46-E175F2588715}" type="datetimeFigureOut">
              <a:rPr lang="ru-RU"/>
              <a:pPr>
                <a:defRPr/>
              </a:pPr>
              <a:t>12.09.2018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4FBEAEE-CC4A-4BBB-B360-967C0035DA4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3D3E6909-C1BB-442D-8D9A-2C34A4D78F93}" type="datetimeFigureOut">
              <a:rPr lang="ru-RU"/>
              <a:pPr>
                <a:defRPr/>
              </a:pPr>
              <a:t>12.09.2018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7E28911-FFE1-433C-ADB3-A683550F0C6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E0A7FB75-5693-4CB5-A98A-4CA5D160CF75}" type="datetimeFigureOut">
              <a:rPr lang="ru-RU"/>
              <a:pPr>
                <a:defRPr/>
              </a:pPr>
              <a:t>12.09.2018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8CB3951-AA9A-47DA-82F3-39803A1010B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CD8E42A9-C76E-42C1-A74E-DE1532678326}" type="datetimeFigureOut">
              <a:rPr lang="ru-RU"/>
              <a:pPr>
                <a:defRPr/>
              </a:pPr>
              <a:t>12.09.2018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D137450-55A7-449C-A952-5CD87AD6930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B408A49-7A1F-498A-87C8-5EDED5F78F4F}" type="datetimeFigureOut">
              <a:rPr lang="ru-RU"/>
              <a:pPr>
                <a:defRPr/>
              </a:pPr>
              <a:t>12.09.2018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41BB9D6-2487-4635-A71A-AC0F1D3F965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E20A014-C664-470C-BF16-4E684244A123}" type="datetimeFigureOut">
              <a:rPr lang="ru-RU"/>
              <a:pPr>
                <a:defRPr/>
              </a:pPr>
              <a:t>12.09.2018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D9CD1DF-CB11-4F3A-B728-9819EB977EB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6EFC70C-827E-4100-ABE0-9A38A089C258}" type="datetimeFigureOut">
              <a:rPr lang="ru-RU"/>
              <a:pPr>
                <a:defRPr/>
              </a:pPr>
              <a:t>12.09.2018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D3427EC-29C3-4996-A3A0-1DB0C1319A0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99"/>
            </a:gs>
            <a:gs pos="100000">
              <a:srgbClr val="FF9966"/>
            </a:gs>
            <a:gs pos="100000">
              <a:srgbClr val="FFCC00"/>
            </a:gs>
          </a:gsLst>
          <a:lin ang="5400000"/>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1D2161E-D1E3-441E-86C0-46378DD94D45}" type="datetimeFigureOut">
              <a:rPr lang="ru-RU"/>
              <a:pPr>
                <a:defRPr/>
              </a:pPr>
              <a:t>12.09.2018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CCCCC2A-B1ED-4576-B287-E209FB4D16B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357188" y="1785938"/>
            <a:ext cx="8353425" cy="3065462"/>
          </a:xfrm>
        </p:spPr>
        <p:txBody>
          <a:bodyPr/>
          <a:lstStyle/>
          <a:p>
            <a:pPr eaLnBrk="1" hangingPunct="1"/>
            <a:r>
              <a:rPr lang="ru-RU" sz="1600" b="1" dirty="0" smtClean="0"/>
              <a:t>1. Статья 20 Жилищного кодекса Российской Федерации (далее – ЖК РФ).</a:t>
            </a:r>
            <a:br>
              <a:rPr lang="ru-RU" sz="1600" b="1" dirty="0" smtClean="0"/>
            </a:br>
            <a:r>
              <a:rPr lang="ru-RU" sz="1600" b="1" dirty="0" smtClean="0"/>
              <a:t/>
            </a:r>
            <a:br>
              <a:rPr lang="ru-RU" sz="1600" b="1" dirty="0" smtClean="0"/>
            </a:br>
            <a:r>
              <a:rPr lang="ru-RU" sz="1600" b="1" dirty="0" smtClean="0"/>
              <a:t>2. Федеральный закон от 26 декабря 2008 года № 294-ФЗ «О защите прав юридических лиц и индивидуальных предпринимателей при осуществлении государственного контроля (надзора) и муниципального контроля» (далее –</a:t>
            </a:r>
            <a:r>
              <a:rPr lang="en-US" sz="1600" b="1" dirty="0" smtClean="0"/>
              <a:t> </a:t>
            </a:r>
            <a:r>
              <a:rPr lang="ru-RU" sz="1600" b="1" dirty="0" smtClean="0"/>
              <a:t>ФЗ №</a:t>
            </a:r>
            <a:r>
              <a:rPr lang="en-US" sz="1600" b="1" dirty="0" smtClean="0"/>
              <a:t> </a:t>
            </a:r>
            <a:r>
              <a:rPr lang="ru-RU" sz="1600" b="1" dirty="0" smtClean="0"/>
              <a:t>294-ФЗ).</a:t>
            </a:r>
            <a:r>
              <a:rPr lang="en-US" sz="1600" b="1" dirty="0" smtClean="0"/>
              <a:t/>
            </a:r>
            <a:br>
              <a:rPr lang="en-US" sz="1600" b="1" dirty="0" smtClean="0"/>
            </a:br>
            <a:r>
              <a:rPr lang="en-US" sz="1600" b="1" dirty="0" smtClean="0"/>
              <a:t/>
            </a:r>
            <a:br>
              <a:rPr lang="en-US" sz="1600" b="1" dirty="0" smtClean="0"/>
            </a:br>
            <a:r>
              <a:rPr lang="en-US" sz="1600" b="1" dirty="0" smtClean="0"/>
              <a:t>3</a:t>
            </a:r>
            <a:r>
              <a:rPr lang="ru-RU" sz="1600" b="1" dirty="0" smtClean="0"/>
              <a:t>. Закон Забайкальского края от 10 октября 2012 г. N 720-ЗЗК "О порядке осуществления муниципального жилищного контроля и порядке взаимодействия уполномоченного органа исполнительной власти Забайкальского края, осуществляющего государственный жилищный надзор, с уполномоченными органами местного самоуправления, осуществляющими муниципальный жилищный контроль, при организации и осуществлении муниципального жилищного контроля"</a:t>
            </a:r>
            <a:br>
              <a:rPr lang="ru-RU" sz="1600" b="1" dirty="0" smtClean="0"/>
            </a:br>
            <a:r>
              <a:rPr lang="ru-RU" sz="1600" b="1" dirty="0" smtClean="0"/>
              <a:t> (далее – № 720-ЗЗК).</a:t>
            </a:r>
            <a:br>
              <a:rPr lang="ru-RU" sz="1600" b="1" dirty="0" smtClean="0"/>
            </a:br>
            <a:r>
              <a:rPr lang="ru-RU" sz="1600" b="1" dirty="0" smtClean="0"/>
              <a:t/>
            </a:r>
            <a:br>
              <a:rPr lang="ru-RU" sz="1600" b="1" dirty="0" smtClean="0"/>
            </a:br>
            <a:r>
              <a:rPr lang="ru-RU" sz="1600" b="1" dirty="0" smtClean="0"/>
              <a:t>4. Нормативно-правовые акты органов местного самоуправления.</a:t>
            </a:r>
          </a:p>
        </p:txBody>
      </p:sp>
      <p:sp>
        <p:nvSpPr>
          <p:cNvPr id="2051" name="TextBox 4"/>
          <p:cNvSpPr txBox="1">
            <a:spLocks noChangeArrowheads="1"/>
          </p:cNvSpPr>
          <p:nvPr/>
        </p:nvSpPr>
        <p:spPr bwMode="auto">
          <a:xfrm>
            <a:off x="714375" y="428625"/>
            <a:ext cx="7488238" cy="646113"/>
          </a:xfrm>
          <a:prstGeom prst="rect">
            <a:avLst/>
          </a:prstGeom>
          <a:noFill/>
          <a:ln w="9525">
            <a:noFill/>
            <a:miter lim="800000"/>
            <a:headEnd/>
            <a:tailEnd/>
          </a:ln>
        </p:spPr>
        <p:txBody>
          <a:bodyPr>
            <a:spAutoFit/>
          </a:bodyPr>
          <a:lstStyle/>
          <a:p>
            <a:pPr algn="ctr"/>
            <a:r>
              <a:rPr lang="ru-RU" b="1">
                <a:solidFill>
                  <a:srgbClr val="FF0000"/>
                </a:solidFill>
              </a:rPr>
              <a:t>Основополагающие правовые нормативные акты </a:t>
            </a:r>
          </a:p>
          <a:p>
            <a:pPr algn="ctr"/>
            <a:r>
              <a:rPr lang="ru-RU" b="1">
                <a:solidFill>
                  <a:srgbClr val="FF0000"/>
                </a:solidFill>
              </a:rPr>
              <a:t>при организации и проведении муниципального жилищного контроля</a:t>
            </a:r>
            <a:endParaRPr lang="ru-RU">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428625" y="142875"/>
            <a:ext cx="8229600" cy="500063"/>
          </a:xfrm>
        </p:spPr>
        <p:txBody>
          <a:bodyPr/>
          <a:lstStyle/>
          <a:p>
            <a:pPr eaLnBrk="1" hangingPunct="1"/>
            <a:r>
              <a:rPr lang="ru-RU" sz="1600" b="1" smtClean="0">
                <a:solidFill>
                  <a:srgbClr val="FF0000"/>
                </a:solidFill>
              </a:rPr>
              <a:t>Срок проведения проверок</a:t>
            </a:r>
          </a:p>
        </p:txBody>
      </p:sp>
      <p:graphicFrame>
        <p:nvGraphicFramePr>
          <p:cNvPr id="4" name="Схема 3"/>
          <p:cNvGraphicFramePr/>
          <p:nvPr/>
        </p:nvGraphicFramePr>
        <p:xfrm>
          <a:off x="142844" y="928670"/>
          <a:ext cx="8821644" cy="3945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8" name="TextBox 4"/>
          <p:cNvSpPr txBox="1">
            <a:spLocks noChangeArrowheads="1"/>
          </p:cNvSpPr>
          <p:nvPr/>
        </p:nvSpPr>
        <p:spPr bwMode="auto">
          <a:xfrm>
            <a:off x="214313" y="571500"/>
            <a:ext cx="8786812" cy="338138"/>
          </a:xfrm>
          <a:prstGeom prst="rect">
            <a:avLst/>
          </a:prstGeom>
          <a:noFill/>
          <a:ln w="9525">
            <a:noFill/>
            <a:miter lim="800000"/>
            <a:headEnd/>
            <a:tailEnd/>
          </a:ln>
        </p:spPr>
        <p:txBody>
          <a:bodyPr>
            <a:spAutoFit/>
          </a:bodyPr>
          <a:lstStyle/>
          <a:p>
            <a:r>
              <a:rPr lang="ru-RU" sz="1600" b="1">
                <a:solidFill>
                  <a:srgbClr val="FF0000"/>
                </a:solidFill>
              </a:rPr>
              <a:t>В отношении юридических лиц и индивидуальных предпринимателей (статья 13 ФЗ № 294-ФЗ):</a:t>
            </a:r>
            <a:endParaRPr lang="ru-RU" sz="1600"/>
          </a:p>
        </p:txBody>
      </p:sp>
      <p:sp>
        <p:nvSpPr>
          <p:cNvPr id="11269" name="TextBox 5"/>
          <p:cNvSpPr txBox="1">
            <a:spLocks noChangeArrowheads="1"/>
          </p:cNvSpPr>
          <p:nvPr/>
        </p:nvSpPr>
        <p:spPr bwMode="auto">
          <a:xfrm>
            <a:off x="500063" y="5072063"/>
            <a:ext cx="5857875" cy="338137"/>
          </a:xfrm>
          <a:prstGeom prst="rect">
            <a:avLst/>
          </a:prstGeom>
          <a:noFill/>
          <a:ln w="9525">
            <a:noFill/>
            <a:miter lim="800000"/>
            <a:headEnd/>
            <a:tailEnd/>
          </a:ln>
        </p:spPr>
        <p:txBody>
          <a:bodyPr>
            <a:spAutoFit/>
          </a:bodyPr>
          <a:lstStyle/>
          <a:p>
            <a:r>
              <a:rPr lang="ru-RU" sz="1600" b="1">
                <a:solidFill>
                  <a:srgbClr val="FF0000"/>
                </a:solidFill>
              </a:rPr>
              <a:t>В отношении граждан: </a:t>
            </a:r>
            <a:endParaRPr lang="ru-RU" sz="1600"/>
          </a:p>
        </p:txBody>
      </p:sp>
      <p:graphicFrame>
        <p:nvGraphicFramePr>
          <p:cNvPr id="7" name="Схема 6"/>
          <p:cNvGraphicFramePr/>
          <p:nvPr/>
        </p:nvGraphicFramePr>
        <p:xfrm>
          <a:off x="142844" y="5500702"/>
          <a:ext cx="8821644" cy="6429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r>
              <a:rPr lang="ru-RU" sz="1400" b="1" smtClean="0">
                <a:solidFill>
                  <a:srgbClr val="FF0000"/>
                </a:solidFill>
              </a:rPr>
              <a:t>Порядок взаимодействия органов муниципального жилищного контроля Забайкальского края и Государственной инспекции Забайкальского края (статья 4 № 720-ЗЗК) </a:t>
            </a:r>
            <a:endParaRPr lang="ru-RU" sz="1400" smtClean="0"/>
          </a:p>
        </p:txBody>
      </p:sp>
      <p:sp>
        <p:nvSpPr>
          <p:cNvPr id="12291" name="Содержимое 2"/>
          <p:cNvSpPr>
            <a:spLocks noGrp="1"/>
          </p:cNvSpPr>
          <p:nvPr>
            <p:ph idx="1"/>
          </p:nvPr>
        </p:nvSpPr>
        <p:spPr>
          <a:xfrm>
            <a:off x="500063" y="1143000"/>
            <a:ext cx="8229600" cy="4525963"/>
          </a:xfrm>
        </p:spPr>
        <p:txBody>
          <a:bodyPr/>
          <a:lstStyle/>
          <a:p>
            <a:pPr algn="just">
              <a:buFont typeface="Arial" charset="0"/>
              <a:buAutoNum type="arabicPeriod"/>
              <a:defRPr/>
            </a:pPr>
            <a:r>
              <a:rPr lang="ru-RU" sz="1400" b="1" dirty="0" smtClean="0"/>
              <a:t>Взаимодействие органов муниципального жилищного контроля с органом государственного жилищного надзора осуществляется по следующим вопросам:</a:t>
            </a:r>
          </a:p>
          <a:p>
            <a:pPr marL="0" indent="0" algn="just">
              <a:buFont typeface="Arial" charset="0"/>
              <a:buNone/>
              <a:defRPr/>
            </a:pPr>
            <a:r>
              <a:rPr lang="ru-RU" sz="1400" b="1" dirty="0" smtClean="0"/>
              <a:t>1) информирование в течение пяти рабочих дней органами муниципального жилищного контроля органа государственного жилищного надзора о результатах проводимых проверок, техническом состоянии обследуемого жилищного фонда, соблюдении законодательства в жилищной сфере;</a:t>
            </a:r>
          </a:p>
          <a:p>
            <a:pPr marL="0" indent="0" algn="just">
              <a:buFont typeface="Arial" charset="0"/>
              <a:buNone/>
              <a:defRPr/>
            </a:pPr>
            <a:r>
              <a:rPr lang="ru-RU" sz="1400" b="1" dirty="0" smtClean="0"/>
              <a:t>2) ежемесячное информирование органов муниципального жилищного контроля о выявлении органом государственного жилищного надзора фактов неисполнения управляющей организацией обязательных требований с целью принятия органами муниципального жилищного контроля мер по взаимодействию с собственниками помещений в многоквартирном доме;</a:t>
            </a:r>
          </a:p>
          <a:p>
            <a:pPr marL="0" indent="0" algn="just">
              <a:buFont typeface="Arial" charset="0"/>
              <a:buNone/>
              <a:defRPr/>
            </a:pPr>
            <a:r>
              <a:rPr lang="ru-RU" sz="1400" b="1" dirty="0" smtClean="0"/>
              <a:t>3) ежеквартальное планирование и установление порядка совместных проверок и иных мероприятий;</a:t>
            </a:r>
          </a:p>
          <a:p>
            <a:pPr marL="0" indent="0" algn="just">
              <a:buFont typeface="Arial" charset="0"/>
              <a:buNone/>
              <a:defRPr/>
            </a:pPr>
            <a:r>
              <a:rPr lang="ru-RU" sz="1400" b="1" dirty="0" smtClean="0"/>
              <a:t>4) определение целей, объема, сроков проведения плановых и внеплановых совместных проверок и обследований жилищного фонда;</a:t>
            </a:r>
          </a:p>
          <a:p>
            <a:pPr marL="0" indent="0" algn="just">
              <a:buFont typeface="Arial" charset="0"/>
              <a:buNone/>
              <a:defRPr/>
            </a:pPr>
            <a:r>
              <a:rPr lang="ru-RU" sz="1400" b="1" dirty="0" smtClean="0"/>
              <a:t>5) оказание органам муниципального жилищного контроля информационно-методической, консультативной, организационной поддержки;</a:t>
            </a:r>
          </a:p>
          <a:p>
            <a:pPr marL="0" indent="0" algn="just">
              <a:buFont typeface="Arial" charset="0"/>
              <a:buNone/>
              <a:defRPr/>
            </a:pPr>
            <a:r>
              <a:rPr lang="ru-RU" sz="1400" b="1" dirty="0" smtClean="0"/>
              <a:t>6) подготовка предложений о совершенствовании законодательства в части организации и осуществления регионального государственного жилищного надзора и муниципального жилищного контроля;</a:t>
            </a:r>
          </a:p>
          <a:p>
            <a:pPr marL="0" indent="0" algn="just">
              <a:buFont typeface="Arial" charset="0"/>
              <a:buNone/>
              <a:defRPr/>
            </a:pPr>
            <a:r>
              <a:rPr lang="ru-RU" sz="1400" b="1" dirty="0" smtClean="0"/>
              <a:t>7) повышение квалификации специалистов, осуществляющих муниципальный жилищный контроль</a:t>
            </a:r>
          </a:p>
          <a:p>
            <a:pPr algn="just">
              <a:buFont typeface="Arial" charset="0"/>
              <a:buAutoNum type="arabicPeriod"/>
              <a:defRPr/>
            </a:pPr>
            <a:endParaRPr lang="ru-RU" sz="1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88" y="571500"/>
            <a:ext cx="8229600" cy="4525963"/>
          </a:xfrm>
        </p:spPr>
        <p:txBody>
          <a:bodyPr/>
          <a:lstStyle/>
          <a:p>
            <a:pPr marL="0" indent="444500" algn="just">
              <a:buFont typeface="Arial" charset="0"/>
              <a:buNone/>
              <a:defRPr/>
            </a:pPr>
            <a:r>
              <a:rPr lang="ru-RU" sz="1400" b="1" dirty="0" smtClean="0"/>
              <a:t>2. Органы муниципального жилищного контроля взаимодействуют с органом государственного жилищного надзора путем:</a:t>
            </a:r>
          </a:p>
          <a:p>
            <a:pPr marL="0" indent="444500" algn="just">
              <a:buFont typeface="Arial" charset="0"/>
              <a:buNone/>
              <a:defRPr/>
            </a:pPr>
            <a:r>
              <a:rPr lang="ru-RU" sz="1400" b="1" dirty="0" smtClean="0"/>
              <a:t>1.) предоставления муниципальных правовых актов и методических документов по вопросам организации и проведения муниципального жилищного контроля в орган государственного жилищного надзора в течение десяти дней со дня их принятия;</a:t>
            </a:r>
          </a:p>
          <a:p>
            <a:pPr marL="0" indent="444500" algn="just">
              <a:buFont typeface="Arial" charset="0"/>
              <a:buNone/>
              <a:defRPr/>
            </a:pPr>
            <a:r>
              <a:rPr lang="ru-RU" sz="1400" b="1" dirty="0" smtClean="0"/>
              <a:t>2.) предоставления административных регламентов осуществления муниципального жилищного контроля в орган государственного жилищного надзора;</a:t>
            </a:r>
          </a:p>
          <a:p>
            <a:pPr marL="0" indent="444500" algn="just">
              <a:buFont typeface="Arial" charset="0"/>
              <a:buNone/>
              <a:defRPr/>
            </a:pPr>
            <a:r>
              <a:rPr lang="ru-RU" sz="1400" b="1" dirty="0" smtClean="0"/>
              <a:t>3.) информирования о результатах проведения проверок, состоянии соблюдения жилищного законодательства и об эффективности муниципального жилищного контроля по запросу органа государственного жилищного надзора;</a:t>
            </a:r>
          </a:p>
          <a:p>
            <a:pPr marL="0" indent="444500" algn="just">
              <a:buFont typeface="Arial" charset="0"/>
              <a:buNone/>
              <a:defRPr/>
            </a:pPr>
            <a:r>
              <a:rPr lang="ru-RU" sz="1400" b="1" dirty="0" smtClean="0"/>
              <a:t>4.) направления предложений о совершенствовании жилищного законодательства.</a:t>
            </a:r>
          </a:p>
          <a:p>
            <a:pPr marL="0" indent="444500" algn="just">
              <a:buFont typeface="Arial" charset="0"/>
              <a:buNone/>
              <a:defRPr/>
            </a:pPr>
            <a:r>
              <a:rPr lang="ru-RU" sz="1400" b="1" dirty="0" smtClean="0"/>
              <a:t>3. Органы муниципального жилищного контроля направляют в орган государственного жилищного надзора ежегодные планы проведения проверок в течение пяти рабочих дней после дня их утверждения.</a:t>
            </a:r>
          </a:p>
          <a:p>
            <a:pPr marL="0" indent="444500" algn="just">
              <a:buFont typeface="Arial" charset="0"/>
              <a:buNone/>
              <a:defRPr/>
            </a:pPr>
            <a:r>
              <a:rPr lang="ru-RU" sz="1400" b="1" dirty="0" smtClean="0"/>
              <a:t>4. Органы муниципального жилищного контроля и орган государственного жилищного надзора информируют друг друга о результатах проведенных внеплановых проверок в течение пяти рабочих дней с даты окончания проверки.</a:t>
            </a:r>
          </a:p>
          <a:p>
            <a:pPr marL="0" indent="444500" algn="just">
              <a:buFont typeface="Arial" charset="0"/>
              <a:buNone/>
              <a:defRPr/>
            </a:pPr>
            <a:r>
              <a:rPr lang="ru-RU" sz="1400" b="1" dirty="0" smtClean="0"/>
              <a:t>5. Орган государственного жилищного надзора оказывает информационную, методическую, консультативную и организационную поддержку органам муниципального жилищного контроля.</a:t>
            </a:r>
          </a:p>
          <a:p>
            <a:pPr marL="0" indent="444500" algn="just">
              <a:buFont typeface="Arial" charset="0"/>
              <a:buNone/>
              <a:defRPr/>
            </a:pPr>
            <a:r>
              <a:rPr lang="ru-RU" sz="1400" b="1" dirty="0" smtClean="0"/>
              <a:t>6. Органы муниципального жилищного контроля и орган государственного жилищного надзора осуществляют обмен информацией о результатах работы за год.</a:t>
            </a:r>
            <a:endParaRPr lang="ru-RU" b="1" dirty="0" smtClean="0"/>
          </a:p>
          <a:p>
            <a:pPr marL="0" indent="444500" algn="just">
              <a:buFont typeface="Arial" charset="0"/>
              <a:buNone/>
              <a:defRPr/>
            </a:pPr>
            <a:r>
              <a:rPr lang="ru-RU" sz="1400" b="1" dirty="0" smtClean="0"/>
              <a:t>7. Органы муниципального жилищного контроля и орган государственного жилищного надзора могут осуществлять иные формы взаимодействия, не противоречащие законодательству Российской Федерации и законодательству Забайкальского края.</a:t>
            </a:r>
          </a:p>
          <a:p>
            <a:pPr>
              <a:buFont typeface="Arial" charset="0"/>
              <a:buNone/>
              <a:defRPr/>
            </a:pPr>
            <a:endParaRPr lang="ru-RU"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428625" y="428625"/>
            <a:ext cx="8229600" cy="868363"/>
          </a:xfrm>
        </p:spPr>
        <p:txBody>
          <a:bodyPr/>
          <a:lstStyle/>
          <a:p>
            <a:r>
              <a:rPr lang="ru-RU" sz="1800" b="1" smtClean="0">
                <a:solidFill>
                  <a:srgbClr val="FF0000"/>
                </a:solidFill>
              </a:rPr>
              <a:t>Информация о муниципальном жилищном контроле :</a:t>
            </a:r>
          </a:p>
        </p:txBody>
      </p:sp>
      <p:sp>
        <p:nvSpPr>
          <p:cNvPr id="14339" name="Содержимое 2"/>
          <p:cNvSpPr>
            <a:spLocks noGrp="1"/>
          </p:cNvSpPr>
          <p:nvPr>
            <p:ph idx="1"/>
          </p:nvPr>
        </p:nvSpPr>
        <p:spPr>
          <a:xfrm>
            <a:off x="428625" y="1285875"/>
            <a:ext cx="8229600" cy="4525963"/>
          </a:xfrm>
        </p:spPr>
        <p:txBody>
          <a:bodyPr/>
          <a:lstStyle/>
          <a:p>
            <a:pPr marL="0" indent="355600" algn="just">
              <a:buFont typeface="Arial" charset="0"/>
              <a:buNone/>
            </a:pPr>
            <a:r>
              <a:rPr lang="ru-RU" sz="1600" b="1" smtClean="0"/>
              <a:t>Информация о муниципальном жилищном контроле размещается органом муниципального жилищного контроля в соответствии с требованиями Федерального закона от 9 февраля 2009 года № 8-ФЗ «Об обеспечении доступа к информации о деятельности государственных органов и органов местного самоуправления» в информационно-телекоммуникационной сети </a:t>
            </a:r>
            <a:r>
              <a:rPr lang="ru-RU" sz="1600" b="1" smtClean="0"/>
              <a:t>«Интернет», </a:t>
            </a:r>
            <a:r>
              <a:rPr lang="ru-RU" sz="1600" b="1" smtClean="0"/>
              <a:t>в том числе:</a:t>
            </a:r>
          </a:p>
          <a:p>
            <a:pPr marL="0" indent="355600" algn="just">
              <a:buFont typeface="Arial" charset="0"/>
              <a:buNone/>
            </a:pPr>
            <a:r>
              <a:rPr lang="ru-RU" sz="1600" b="1" dirty="0" smtClean="0"/>
              <a:t>1.) ежегодный план проведения проверок - в течение пяти рабочих дней со дня его утверждения;</a:t>
            </a:r>
          </a:p>
          <a:p>
            <a:pPr marL="0" indent="355600" algn="just">
              <a:buFont typeface="Arial" charset="0"/>
              <a:buNone/>
            </a:pPr>
            <a:r>
              <a:rPr lang="ru-RU" sz="1600" b="1" dirty="0" smtClean="0"/>
              <a:t>2.) сведения о результатах проведения плановых и внеплановых проверок - в течение пяти рабочих дней со дня окончания проведения проверок;</a:t>
            </a:r>
          </a:p>
          <a:p>
            <a:pPr marL="0" indent="355600" algn="just">
              <a:buFont typeface="Arial" charset="0"/>
              <a:buNone/>
            </a:pPr>
            <a:r>
              <a:rPr lang="ru-RU" sz="1600" b="1" dirty="0" smtClean="0"/>
              <a:t>3.) тексты нормативных правовых актов, в которых установлены обязательные требования. При внесении изменений в указанные нормативные правовые акты указываются реквизиты нормативных правовых актов, которыми внесены изменения;</a:t>
            </a:r>
          </a:p>
          <a:p>
            <a:pPr marL="0" indent="355600" algn="just">
              <a:buFont typeface="Arial" charset="0"/>
              <a:buNone/>
            </a:pPr>
            <a:r>
              <a:rPr lang="ru-RU" sz="1600" b="1" dirty="0" smtClean="0"/>
              <a:t>4.) ежегодные доклады об осуществлении муниципального жилищного контроля и об эффективности такого контроля - в течение первого квартала года, следующего за отчетным;</a:t>
            </a:r>
          </a:p>
          <a:p>
            <a:pPr marL="0" indent="355600" algn="just">
              <a:buFont typeface="Arial" charset="0"/>
              <a:buNone/>
            </a:pPr>
            <a:r>
              <a:rPr lang="ru-RU" sz="1600" b="1" dirty="0" smtClean="0"/>
              <a:t>5.) иная информация о муниципальном жилищном контроле в соответствии с законодательством Российской Федерации и законодательством Забайкальского края .</a:t>
            </a:r>
          </a:p>
          <a:p>
            <a:pPr marL="0" indent="355600">
              <a:buFont typeface="Arial" charset="0"/>
              <a:buNone/>
            </a:pPr>
            <a:endParaRPr lang="ru-RU" sz="1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ctrTitle"/>
          </p:nvPr>
        </p:nvSpPr>
        <p:spPr>
          <a:xfrm>
            <a:off x="571500" y="285751"/>
            <a:ext cx="8034338" cy="3357564"/>
          </a:xfrm>
        </p:spPr>
        <p:txBody>
          <a:bodyPr/>
          <a:lstStyle/>
          <a:p>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200" b="1" dirty="0" smtClean="0">
                <a:solidFill>
                  <a:srgbClr val="FF0000"/>
                </a:solidFill>
              </a:rPr>
              <a:t/>
            </a:r>
            <a:br>
              <a:rPr lang="ru-RU" sz="1200" b="1" dirty="0" smtClean="0">
                <a:solidFill>
                  <a:srgbClr val="FF0000"/>
                </a:solidFill>
              </a:rPr>
            </a:br>
            <a:r>
              <a:rPr lang="ru-RU" sz="1300" b="1" dirty="0" smtClean="0">
                <a:solidFill>
                  <a:srgbClr val="FF0000"/>
                </a:solidFill>
              </a:rPr>
              <a:t>Муниципальный контроль </a:t>
            </a:r>
            <a:r>
              <a:rPr lang="ru-RU" sz="1300" b="1" dirty="0" smtClean="0"/>
              <a:t>- деятельность органов местного самоуправления, уполномоченных  на организацию и проведение на территории муниципального образования проверок соблюдения юридическими лицами, индивидуальными предпринимателями и гражданами обязательных требований, </a:t>
            </a:r>
            <a:br>
              <a:rPr lang="ru-RU" sz="1300" b="1" dirty="0" smtClean="0"/>
            </a:br>
            <a:r>
              <a:rPr lang="ru-RU" sz="1300" b="1" dirty="0" smtClean="0"/>
              <a:t>установленных  в отношении муниципального жилищного фонда федеральными законами и законами субъектов Российской Федерации в области жилищных отношений, а также муниципальными правовыми актами (ст. 20 ЖК РФ).</a:t>
            </a:r>
            <a:br>
              <a:rPr lang="ru-RU" sz="1300" b="1" dirty="0" smtClean="0"/>
            </a:br>
            <a:r>
              <a:rPr lang="ru-RU" sz="1300" b="1" dirty="0" smtClean="0"/>
              <a:t/>
            </a:r>
            <a:br>
              <a:rPr lang="ru-RU" sz="1300" b="1" dirty="0" smtClean="0"/>
            </a:br>
            <a:r>
              <a:rPr lang="ru-RU" sz="1300" b="1" dirty="0" smtClean="0"/>
              <a:t> </a:t>
            </a:r>
            <a:r>
              <a:rPr lang="ru-RU" sz="1300" b="1" dirty="0" smtClean="0">
                <a:solidFill>
                  <a:srgbClr val="FF0000"/>
                </a:solidFill>
              </a:rPr>
              <a:t>Предметом муниципального жилищного контроля</a:t>
            </a:r>
            <a:r>
              <a:rPr lang="ru-RU" sz="1300" b="1" dirty="0" smtClean="0"/>
              <a:t>  является соблюдение юридическими лицами, индивидуальными предпринимателями и гражданами обязательных требований, установленных в отношении муниципального жилищного фонда федеральными законами и законами Забайкальского края в области жилищных отношений и отношений по энергосбережению и повышению энергетической эффективности, а также принятыми в соответствии с ними муниципальными правовыми актами, в том числе требований (далее - обязательные требования):</a:t>
            </a:r>
            <a:br>
              <a:rPr lang="ru-RU" sz="1300" b="1" dirty="0" smtClean="0"/>
            </a:br>
            <a:r>
              <a:rPr lang="ru-RU" sz="1300" b="1" dirty="0" smtClean="0"/>
              <a:t/>
            </a:r>
            <a:br>
              <a:rPr lang="ru-RU" sz="1300" b="1" dirty="0" smtClean="0"/>
            </a:br>
            <a:r>
              <a:rPr lang="ru-RU" sz="1300" b="1" dirty="0" smtClean="0"/>
              <a:t/>
            </a:r>
            <a:br>
              <a:rPr lang="ru-RU" sz="1300" b="1" dirty="0" smtClean="0"/>
            </a:br>
            <a:r>
              <a:rPr lang="ru-RU" sz="1300" b="1" dirty="0" smtClean="0"/>
              <a:t/>
            </a:r>
            <a:br>
              <a:rPr lang="ru-RU" sz="1300" b="1" dirty="0" smtClean="0"/>
            </a:br>
            <a:r>
              <a:rPr lang="ru-RU" sz="1100" b="1" dirty="0" smtClean="0"/>
              <a:t/>
            </a:r>
            <a:br>
              <a:rPr lang="ru-RU" sz="1100" b="1" dirty="0" smtClean="0"/>
            </a:br>
            <a:r>
              <a:rPr lang="ru-RU" sz="1600" b="1" dirty="0" smtClean="0"/>
              <a:t/>
            </a:r>
            <a:br>
              <a:rPr lang="ru-RU" sz="1600" b="1" dirty="0" smtClean="0"/>
            </a:br>
            <a:r>
              <a:rPr lang="ru-RU" sz="1600" b="1" dirty="0" smtClean="0"/>
              <a:t/>
            </a:r>
            <a:br>
              <a:rPr lang="ru-RU" sz="1600" b="1" dirty="0" smtClean="0"/>
            </a:br>
            <a:endParaRPr lang="ru-RU" sz="1600" b="1" dirty="0" smtClean="0"/>
          </a:p>
        </p:txBody>
      </p:sp>
      <p:sp>
        <p:nvSpPr>
          <p:cNvPr id="3075" name="TextBox 14"/>
          <p:cNvSpPr txBox="1">
            <a:spLocks noChangeArrowheads="1"/>
          </p:cNvSpPr>
          <p:nvPr/>
        </p:nvSpPr>
        <p:spPr bwMode="auto">
          <a:xfrm flipH="1">
            <a:off x="642910" y="3643314"/>
            <a:ext cx="8215340" cy="2600712"/>
          </a:xfrm>
          <a:prstGeom prst="rect">
            <a:avLst/>
          </a:prstGeom>
          <a:noFill/>
          <a:ln w="9525">
            <a:noFill/>
            <a:miter lim="800000"/>
            <a:headEnd/>
            <a:tailEnd/>
          </a:ln>
        </p:spPr>
        <p:txBody>
          <a:bodyPr wrap="square">
            <a:spAutoFit/>
          </a:bodyPr>
          <a:lstStyle/>
          <a:p>
            <a:r>
              <a:rPr lang="ru-RU" sz="1300" b="1" dirty="0" smtClean="0"/>
              <a:t>1) к </a:t>
            </a:r>
            <a:r>
              <a:rPr lang="ru-RU" sz="1300" b="1" dirty="0"/>
              <a:t>использованию жилого помещения по назначению;</a:t>
            </a:r>
            <a:br>
              <a:rPr lang="ru-RU" sz="1300" b="1" dirty="0"/>
            </a:br>
            <a:r>
              <a:rPr lang="ru-RU" sz="1300" b="1" dirty="0"/>
              <a:t>2) к сохранности жилого помещения;</a:t>
            </a:r>
            <a:br>
              <a:rPr lang="ru-RU" sz="1300" b="1" dirty="0"/>
            </a:br>
            <a:r>
              <a:rPr lang="ru-RU" sz="1300" b="1" dirty="0"/>
              <a:t>3) к обеспечению надлежащего состояния жилого помещения;</a:t>
            </a:r>
            <a:br>
              <a:rPr lang="ru-RU" sz="1300" b="1" dirty="0"/>
            </a:br>
            <a:r>
              <a:rPr lang="ru-RU" sz="1300" b="1" dirty="0"/>
              <a:t>4) к порядку переустройства и перепланировки жилых помещений;</a:t>
            </a:r>
            <a:br>
              <a:rPr lang="ru-RU" sz="1300" b="1" dirty="0"/>
            </a:br>
            <a:r>
              <a:rPr lang="ru-RU" sz="1300" b="1" dirty="0"/>
              <a:t>5) к своевременности и полноте внесения платы за жилое помещение и коммунальные </a:t>
            </a:r>
            <a:r>
              <a:rPr lang="ru-RU" sz="1300" b="1" dirty="0" smtClean="0"/>
              <a:t>услуги;</a:t>
            </a:r>
          </a:p>
          <a:p>
            <a:r>
              <a:rPr lang="ru-RU" sz="1400" b="1" dirty="0" smtClean="0"/>
              <a:t>6) к порядку создания ТСЖ, жилищного, жилищно-строительного или иного специализированного потребительского кооператива, их уставу и порядку внесения изменений в устав;</a:t>
            </a:r>
          </a:p>
          <a:p>
            <a:r>
              <a:rPr lang="ru-RU" sz="1400" b="1" dirty="0" smtClean="0"/>
              <a:t>7) к порядку принятия решения о выборе юридического лица – управляющей организации, решения о заключении с ней договора оказания услуг (выполнению работ) по содержанию и ремонту общего имущества в </a:t>
            </a:r>
            <a:r>
              <a:rPr lang="ru-RU" sz="1400" b="1" dirty="0" smtClean="0"/>
              <a:t>МКД и другие;</a:t>
            </a:r>
          </a:p>
          <a:p>
            <a:r>
              <a:rPr lang="ru-RU" sz="1400" b="1" dirty="0" smtClean="0"/>
              <a:t>8) к порядку размещения информации в системе </a:t>
            </a:r>
            <a:r>
              <a:rPr lang="ru-RU" sz="1400" b="1" dirty="0" smtClean="0"/>
              <a:t> </a:t>
            </a:r>
            <a:r>
              <a:rPr lang="ru-RU" sz="1400" b="1" dirty="0"/>
              <a:t/>
            </a:r>
            <a:br>
              <a:rPr lang="ru-RU" sz="1400" b="1" dirty="0"/>
            </a:br>
            <a:endParaRPr lang="ru-RU"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428750" y="2857500"/>
            <a:ext cx="1906588"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Жилой дом, часть жилого дома</a:t>
            </a:r>
          </a:p>
        </p:txBody>
      </p:sp>
      <p:sp>
        <p:nvSpPr>
          <p:cNvPr id="6" name="Скругленный прямоугольник 5"/>
          <p:cNvSpPr/>
          <p:nvPr/>
        </p:nvSpPr>
        <p:spPr>
          <a:xfrm>
            <a:off x="3857625" y="2857500"/>
            <a:ext cx="1655763"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Квартира, часть квартиры</a:t>
            </a:r>
          </a:p>
        </p:txBody>
      </p:sp>
      <p:sp>
        <p:nvSpPr>
          <p:cNvPr id="7" name="Скругленный прямоугольник 6"/>
          <p:cNvSpPr/>
          <p:nvPr/>
        </p:nvSpPr>
        <p:spPr>
          <a:xfrm>
            <a:off x="6000750" y="2857500"/>
            <a:ext cx="1512888"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Комната</a:t>
            </a:r>
          </a:p>
        </p:txBody>
      </p:sp>
      <p:sp>
        <p:nvSpPr>
          <p:cNvPr id="8" name="Скругленный прямоугольник 7"/>
          <p:cNvSpPr/>
          <p:nvPr/>
        </p:nvSpPr>
        <p:spPr>
          <a:xfrm>
            <a:off x="3700463" y="4752975"/>
            <a:ext cx="1838325" cy="28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Проверки</a:t>
            </a:r>
          </a:p>
        </p:txBody>
      </p:sp>
      <p:sp>
        <p:nvSpPr>
          <p:cNvPr id="9" name="Скругленный прямоугольник 8"/>
          <p:cNvSpPr/>
          <p:nvPr/>
        </p:nvSpPr>
        <p:spPr>
          <a:xfrm>
            <a:off x="2627313" y="5229225"/>
            <a:ext cx="1439862" cy="287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Плановые</a:t>
            </a:r>
          </a:p>
        </p:txBody>
      </p:sp>
      <p:cxnSp>
        <p:nvCxnSpPr>
          <p:cNvPr id="10" name="Прямая со стрелкой 9"/>
          <p:cNvCxnSpPr>
            <a:stCxn id="8" idx="2"/>
            <a:endCxn id="9" idx="0"/>
          </p:cNvCxnSpPr>
          <p:nvPr/>
        </p:nvCxnSpPr>
        <p:spPr>
          <a:xfrm flipH="1">
            <a:off x="3348038" y="5041900"/>
            <a:ext cx="1271587" cy="187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Скругленный прямоугольник 10"/>
          <p:cNvSpPr/>
          <p:nvPr/>
        </p:nvSpPr>
        <p:spPr>
          <a:xfrm>
            <a:off x="5003800" y="5229225"/>
            <a:ext cx="1512888" cy="287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t>Внеплановые</a:t>
            </a:r>
          </a:p>
        </p:txBody>
      </p:sp>
      <p:sp>
        <p:nvSpPr>
          <p:cNvPr id="12" name="Стрелка вниз 11"/>
          <p:cNvSpPr/>
          <p:nvPr/>
        </p:nvSpPr>
        <p:spPr>
          <a:xfrm>
            <a:off x="4500563" y="2357438"/>
            <a:ext cx="14287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3" name="Стрелка вниз 12"/>
          <p:cNvSpPr/>
          <p:nvPr/>
        </p:nvSpPr>
        <p:spPr>
          <a:xfrm>
            <a:off x="4572000" y="4214813"/>
            <a:ext cx="14287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4" name="Прямая со стрелкой 13"/>
          <p:cNvCxnSpPr/>
          <p:nvPr/>
        </p:nvCxnSpPr>
        <p:spPr>
          <a:xfrm>
            <a:off x="4619625" y="5041900"/>
            <a:ext cx="1139825" cy="187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08" name="TextBox 15"/>
          <p:cNvSpPr txBox="1">
            <a:spLocks noChangeArrowheads="1"/>
          </p:cNvSpPr>
          <p:nvPr/>
        </p:nvSpPr>
        <p:spPr bwMode="auto">
          <a:xfrm>
            <a:off x="1071563" y="3786188"/>
            <a:ext cx="6786562" cy="646112"/>
          </a:xfrm>
          <a:prstGeom prst="rect">
            <a:avLst/>
          </a:prstGeom>
          <a:noFill/>
          <a:ln w="9525">
            <a:noFill/>
            <a:miter lim="800000"/>
            <a:headEnd/>
            <a:tailEnd/>
          </a:ln>
        </p:spPr>
        <p:txBody>
          <a:bodyPr>
            <a:spAutoFit/>
          </a:bodyPr>
          <a:lstStyle/>
          <a:p>
            <a:pPr algn="ctr"/>
            <a:r>
              <a:rPr lang="ru-RU" b="1">
                <a:solidFill>
                  <a:srgbClr val="FF0000"/>
                </a:solidFill>
              </a:rPr>
              <a:t>Форма осуществления муниципального жилищного контроля</a:t>
            </a:r>
          </a:p>
          <a:p>
            <a:endParaRPr lang="ru-RU"/>
          </a:p>
        </p:txBody>
      </p:sp>
      <p:sp>
        <p:nvSpPr>
          <p:cNvPr id="4109" name="Прямоугольник 17"/>
          <p:cNvSpPr>
            <a:spLocks noChangeArrowheads="1"/>
          </p:cNvSpPr>
          <p:nvPr/>
        </p:nvSpPr>
        <p:spPr bwMode="auto">
          <a:xfrm>
            <a:off x="571500" y="500063"/>
            <a:ext cx="8143875" cy="2032000"/>
          </a:xfrm>
          <a:prstGeom prst="rect">
            <a:avLst/>
          </a:prstGeom>
          <a:noFill/>
          <a:ln w="9525">
            <a:noFill/>
            <a:miter lim="800000"/>
            <a:headEnd/>
            <a:tailEnd/>
          </a:ln>
        </p:spPr>
        <p:txBody>
          <a:bodyPr>
            <a:spAutoFit/>
          </a:bodyPr>
          <a:lstStyle/>
          <a:p>
            <a:pPr algn="just"/>
            <a:r>
              <a:rPr lang="ru-RU" b="1">
                <a:solidFill>
                  <a:srgbClr val="FF0000"/>
                </a:solidFill>
              </a:rPr>
              <a:t>Муниципальный жилищный фонд </a:t>
            </a:r>
            <a:r>
              <a:rPr lang="ru-RU" b="1"/>
              <a:t>– совокупность жилых помещений, </a:t>
            </a:r>
            <a:br>
              <a:rPr lang="ru-RU" b="1"/>
            </a:br>
            <a:r>
              <a:rPr lang="ru-RU" b="1"/>
              <a:t>принадлежащих на праве собственности муниципальным образованиям </a:t>
            </a:r>
            <a:br>
              <a:rPr lang="ru-RU" b="1"/>
            </a:br>
            <a:r>
              <a:rPr lang="ru-RU" b="1"/>
              <a:t>(п.</a:t>
            </a:r>
            <a:r>
              <a:rPr lang="en-US" b="1"/>
              <a:t> </a:t>
            </a:r>
            <a:r>
              <a:rPr lang="ru-RU" b="1"/>
              <a:t>3 ч.</a:t>
            </a:r>
            <a:r>
              <a:rPr lang="en-US" b="1"/>
              <a:t> </a:t>
            </a:r>
            <a:r>
              <a:rPr lang="ru-RU" b="1"/>
              <a:t>2 статьи  19 ЖК РФ).</a:t>
            </a:r>
          </a:p>
          <a:p>
            <a:pPr algn="ctr"/>
            <a:endParaRPr lang="ru-RU" b="1">
              <a:solidFill>
                <a:srgbClr val="FF0000"/>
              </a:solidFill>
            </a:endParaRPr>
          </a:p>
          <a:p>
            <a:pPr algn="ctr"/>
            <a:r>
              <a:rPr lang="ru-RU" b="1">
                <a:solidFill>
                  <a:srgbClr val="FF0000"/>
                </a:solidFill>
              </a:rPr>
              <a:t>Объекты муниципального жилищного контроля </a:t>
            </a:r>
            <a:r>
              <a:rPr lang="ru-RU" b="1"/>
              <a:t/>
            </a:r>
            <a:br>
              <a:rPr lang="ru-RU" b="1"/>
            </a:br>
            <a:r>
              <a:rPr lang="ru-RU" b="1"/>
              <a:t>находящиеся в муниципальной собственности</a:t>
            </a:r>
            <a:br>
              <a:rPr lang="ru-RU" b="1"/>
            </a:b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539750" y="115888"/>
            <a:ext cx="8135938" cy="892175"/>
          </a:xfrm>
          <a:prstGeom prst="rect">
            <a:avLst/>
          </a:prstGeom>
          <a:noFill/>
          <a:ln w="9525">
            <a:noFill/>
            <a:miter lim="800000"/>
            <a:headEnd/>
            <a:tailEnd/>
          </a:ln>
        </p:spPr>
        <p:txBody>
          <a:bodyPr>
            <a:spAutoFit/>
          </a:bodyPr>
          <a:lstStyle/>
          <a:p>
            <a:pPr algn="ctr"/>
            <a:r>
              <a:rPr lang="ru-RU" sz="1600" b="1">
                <a:solidFill>
                  <a:srgbClr val="FF0000"/>
                </a:solidFill>
              </a:rPr>
              <a:t>Основания проведения внеплановой проверки </a:t>
            </a:r>
          </a:p>
          <a:p>
            <a:pPr algn="ctr"/>
            <a:r>
              <a:rPr lang="ru-RU" sz="1600" b="1">
                <a:solidFill>
                  <a:srgbClr val="FF0000"/>
                </a:solidFill>
              </a:rPr>
              <a:t>в отношении юридических лиц и индивидуальных предпринимателей</a:t>
            </a:r>
          </a:p>
          <a:p>
            <a:pPr algn="ctr"/>
            <a:endParaRPr lang="ru-RU" sz="800" b="1">
              <a:solidFill>
                <a:srgbClr val="FF0000"/>
              </a:solidFill>
            </a:endParaRPr>
          </a:p>
          <a:p>
            <a:pPr algn="ctr"/>
            <a:endParaRPr lang="ru-RU" sz="1200" b="1"/>
          </a:p>
        </p:txBody>
      </p:sp>
      <p:sp>
        <p:nvSpPr>
          <p:cNvPr id="2" name="Скругленный прямоугольник 1"/>
          <p:cNvSpPr/>
          <p:nvPr/>
        </p:nvSpPr>
        <p:spPr>
          <a:xfrm>
            <a:off x="214313" y="785813"/>
            <a:ext cx="8715375" cy="5572125"/>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endParaRPr lang="ru-RU" sz="1600" b="1" u="sng" dirty="0">
              <a:solidFill>
                <a:schemeClr val="tx1"/>
              </a:solidFill>
              <a:cs typeface="Times New Roman" pitchFamily="18" charset="0"/>
            </a:endParaRPr>
          </a:p>
          <a:p>
            <a:pPr marL="342900" indent="-342900" algn="ctr">
              <a:defRPr/>
            </a:pPr>
            <a:r>
              <a:rPr lang="ru-RU" sz="1400" b="1" u="sng" dirty="0">
                <a:solidFill>
                  <a:schemeClr val="tx1"/>
                </a:solidFill>
                <a:cs typeface="Times New Roman" pitchFamily="18" charset="0"/>
              </a:rPr>
              <a:t>часть</a:t>
            </a:r>
            <a:r>
              <a:rPr lang="en-US" sz="1400" b="1" u="sng" dirty="0">
                <a:solidFill>
                  <a:schemeClr val="tx1"/>
                </a:solidFill>
                <a:cs typeface="Times New Roman" pitchFamily="18" charset="0"/>
              </a:rPr>
              <a:t> </a:t>
            </a:r>
            <a:r>
              <a:rPr lang="ru-RU" sz="1400" b="1" u="sng" dirty="0">
                <a:solidFill>
                  <a:schemeClr val="tx1"/>
                </a:solidFill>
                <a:cs typeface="Times New Roman" pitchFamily="18" charset="0"/>
              </a:rPr>
              <a:t>2 статьи 10 ФЗ № 294-ФЗ:</a:t>
            </a:r>
            <a:endParaRPr lang="ru-RU" sz="1400" b="1" dirty="0">
              <a:solidFill>
                <a:schemeClr val="tx1"/>
              </a:solidFill>
            </a:endParaRPr>
          </a:p>
          <a:p>
            <a:pPr marL="342900" indent="-342900" algn="just">
              <a:defRPr/>
            </a:pPr>
            <a:r>
              <a:rPr lang="ru-RU" sz="1200" b="1" dirty="0">
                <a:solidFill>
                  <a:schemeClr val="tx1"/>
                </a:solidFill>
              </a:rPr>
              <a:t>1.) истечение срока исполнения юридическим лицом, индивидуальным предпринимателем ранее выданного предписания об устранении выявленного нарушения обязательных требований и (или) требований, установленных муниципальными правовыми актами;</a:t>
            </a:r>
            <a:endParaRPr lang="ru-RU" sz="1300" b="1" dirty="0">
              <a:solidFill>
                <a:schemeClr val="tx1"/>
              </a:solidFill>
            </a:endParaRPr>
          </a:p>
          <a:p>
            <a:pPr marL="342900" indent="-342900" algn="just">
              <a:defRPr/>
            </a:pPr>
            <a:r>
              <a:rPr lang="ru-RU" sz="1200" b="1" dirty="0">
                <a:solidFill>
                  <a:schemeClr val="tx1"/>
                </a:solidFill>
              </a:rPr>
              <a:t>2.) мотивированное представление должностного лица органа государственного контроля (надзора), органа муниципального контроля по результатам анализа результатов мероприятий по контролю без взаимодействия с юридическими лицами, индивидуальными предпринимателями, рассмотрения или предварительной проверки поступивших в органы государственного контроля (надзора), органы муниципального контроля обращений и заявлений граждан, в том числе индивидуальных предпринимателей, юридических лиц, информации от органов государственной власти, органов местного самоуправления, из средств массовой информации о следующих фактах:</a:t>
            </a:r>
            <a:endParaRPr lang="ru-RU" sz="1300" b="1" dirty="0">
              <a:solidFill>
                <a:schemeClr val="tx1"/>
              </a:solidFill>
            </a:endParaRPr>
          </a:p>
          <a:p>
            <a:pPr marL="342900" indent="-342900" algn="just">
              <a:defRPr/>
            </a:pPr>
            <a:r>
              <a:rPr lang="ru-RU" sz="1300" b="1" dirty="0">
                <a:solidFill>
                  <a:schemeClr val="tx1"/>
                </a:solidFill>
              </a:rPr>
              <a:t>	</a:t>
            </a:r>
            <a:r>
              <a:rPr lang="ru-RU" sz="1200" b="1" dirty="0">
                <a:solidFill>
                  <a:schemeClr val="tx1"/>
                </a:solidFill>
              </a:rPr>
              <a:t>а.) возникновение угрозы причинения вреда жизни, здоровью граждан, вреда животным, растениям, окружающей среде, объектам культурного наследия (памятникам истории и культуры) народов Российской Федерации, музейным предметам и музейным коллекциям, включенным в состав Музейного фонда Российской Федерации, особо ценным, в том числе уникальным, документам Архивного фонда Российской Федерации, документам, имеющим особое историческое, научное, культурное значение, входящим в состав национального библиотечного фонда, безопасности государства, а также угрозы чрезвычайных ситуаций природного и техногенного характера;</a:t>
            </a:r>
            <a:endParaRPr lang="ru-RU" sz="1300" b="1" dirty="0">
              <a:solidFill>
                <a:schemeClr val="tx1"/>
              </a:solidFill>
            </a:endParaRPr>
          </a:p>
          <a:p>
            <a:pPr marL="342900" indent="-342900" algn="just">
              <a:defRPr/>
            </a:pPr>
            <a:r>
              <a:rPr lang="ru-RU" sz="1300" b="1" dirty="0">
                <a:solidFill>
                  <a:schemeClr val="tx1"/>
                </a:solidFill>
              </a:rPr>
              <a:t>	</a:t>
            </a:r>
            <a:r>
              <a:rPr lang="ru-RU" sz="1200" b="1" dirty="0">
                <a:solidFill>
                  <a:schemeClr val="tx1"/>
                </a:solidFill>
              </a:rPr>
              <a:t>б.) причинение вреда жизни, здоровью граждан, вреда животным, растениям, окружающей среде, объектам культурного наследия (памятникам истории и культуры) народов Российской Федерации, музейным предметам и музейным коллекциям, включенным в состав Музейного фонда Российской Федерации, особо ценным, в том числе уникальным, документам Архивного фонда Российской Федерации, документам, имеющим особое историческое, научное, культурное значение, входящим в состав национального библиотечного фонда, безопасности государства, а также возникновение чрезвычайных ситуаций природного и техногенного характера;</a:t>
            </a:r>
            <a:endParaRPr lang="ru-RU" sz="1300" b="1" dirty="0">
              <a:solidFill>
                <a:schemeClr val="tx1"/>
              </a:solidFill>
            </a:endParaRPr>
          </a:p>
          <a:p>
            <a:pPr marL="342900" indent="-342900" algn="just">
              <a:defRPr/>
            </a:pPr>
            <a:r>
              <a:rPr lang="ru-RU" sz="1300" b="1" dirty="0">
                <a:solidFill>
                  <a:schemeClr val="tx1"/>
                </a:solidFill>
              </a:rPr>
              <a:t>	</a:t>
            </a:r>
            <a:r>
              <a:rPr lang="ru-RU" sz="1200" b="1" dirty="0">
                <a:solidFill>
                  <a:schemeClr val="tx1"/>
                </a:solidFill>
              </a:rPr>
              <a:t>в.) нарушение прав потребителей;</a:t>
            </a:r>
          </a:p>
          <a:p>
            <a:pPr marL="355600" indent="-355600" algn="just">
              <a:defRPr/>
            </a:pPr>
            <a:r>
              <a:rPr lang="ru-RU" sz="1200" b="1" dirty="0">
                <a:solidFill>
                  <a:schemeClr val="tx1"/>
                </a:solidFill>
              </a:rPr>
              <a:t>3.) приказ (распоряжение) руководителя органа государственного контроля (надзора), изданный в        соответствии с поручениями Президента Российской Федерации, Правительства Российской Федерации и на основании требования прокурора о проведении внеплановой проверки в рамках надзора за исполнением законов по поступившим в органы прокуратуры материалам и обращениям.</a:t>
            </a:r>
          </a:p>
          <a:p>
            <a:pPr algn="just">
              <a:defRPr/>
            </a:pPr>
            <a:endParaRPr lang="ru-RU" sz="1600" b="1"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57200" y="357188"/>
            <a:ext cx="8229600" cy="5768975"/>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lgn="ctr" fontAlgn="auto">
              <a:spcBef>
                <a:spcPts val="0"/>
              </a:spcBef>
              <a:spcAft>
                <a:spcPts val="0"/>
              </a:spcAft>
              <a:buFont typeface="Arial" charset="0"/>
              <a:buNone/>
              <a:defRPr/>
            </a:pPr>
            <a:r>
              <a:rPr lang="ru-RU" sz="1600" b="1" u="sng" dirty="0">
                <a:solidFill>
                  <a:schemeClr val="tx1"/>
                </a:solidFill>
              </a:rPr>
              <a:t>ч. 4.2 ст. 20 ЖК РФ</a:t>
            </a:r>
            <a:r>
              <a:rPr lang="ru-RU" sz="1600" b="1" u="sng" dirty="0" smtClean="0">
                <a:solidFill>
                  <a:schemeClr val="tx1"/>
                </a:solidFill>
              </a:rPr>
              <a:t>:</a:t>
            </a:r>
          </a:p>
          <a:p>
            <a:pPr marL="177800" indent="-177800" algn="ctr" fontAlgn="auto">
              <a:spcBef>
                <a:spcPts val="0"/>
              </a:spcBef>
              <a:spcAft>
                <a:spcPts val="0"/>
              </a:spcAft>
              <a:defRPr/>
            </a:pPr>
            <a:endParaRPr lang="ru-RU" sz="1600" dirty="0" smtClean="0">
              <a:solidFill>
                <a:schemeClr val="tx1"/>
              </a:solidFill>
            </a:endParaRPr>
          </a:p>
          <a:p>
            <a:pPr marL="0" indent="355600" algn="just" fontAlgn="auto">
              <a:spcBef>
                <a:spcPts val="0"/>
              </a:spcBef>
              <a:spcAft>
                <a:spcPts val="0"/>
              </a:spcAft>
              <a:buFont typeface="Arial" charset="0"/>
              <a:buNone/>
              <a:defRPr/>
            </a:pPr>
            <a:r>
              <a:rPr lang="ru-RU" sz="1300" b="1" dirty="0" smtClean="0">
                <a:solidFill>
                  <a:schemeClr val="tx1"/>
                </a:solidFill>
              </a:rPr>
              <a:t>Поступление в орган государственного жилищного надзора, орган муниципального жилищного контроля обращений и заявлений граждан, в том числе индивидуальных предпринимателей, юридических лиц, информации от органов государственной власти, органов местного самоуправления о фактах нарушения:</a:t>
            </a:r>
          </a:p>
          <a:p>
            <a:pPr marL="0" indent="355600" algn="just" fontAlgn="auto">
              <a:spcBef>
                <a:spcPts val="0"/>
              </a:spcBef>
              <a:spcAft>
                <a:spcPts val="0"/>
              </a:spcAft>
              <a:buFont typeface="Arial" charset="0"/>
              <a:buAutoNum type="arabicPeriod"/>
              <a:defRPr/>
            </a:pPr>
            <a:r>
              <a:rPr lang="ru-RU" sz="1300" b="1" dirty="0" smtClean="0">
                <a:solidFill>
                  <a:schemeClr val="tx1"/>
                </a:solidFill>
              </a:rPr>
              <a:t>Обязательных требований к порядку принятия общим собранием собственников помещений в многоквартирном доме решения о создании товарищества собственников жилья, уставу товарищества собственников жилья и внесенным в него изменениям, порядку принятия собственниками помещений в многоквартирном доме решения о выборе управляющей организации в целях заключения с такой организацией договора управления многоквартирным домом, порядку утверждения условий такого договора и его заключения;</a:t>
            </a:r>
          </a:p>
          <a:p>
            <a:pPr marL="0" indent="355600" algn="just" fontAlgn="auto">
              <a:spcBef>
                <a:spcPts val="0"/>
              </a:spcBef>
              <a:spcAft>
                <a:spcPts val="0"/>
              </a:spcAft>
              <a:buFont typeface="Arial" charset="0"/>
              <a:buAutoNum type="arabicPeriod"/>
              <a:defRPr/>
            </a:pPr>
            <a:r>
              <a:rPr lang="ru-RU" sz="1300" b="1" dirty="0" smtClean="0">
                <a:solidFill>
                  <a:schemeClr val="tx1"/>
                </a:solidFill>
              </a:rPr>
              <a:t>Нарушения управляющей организацией обязательств, предусмотренных частью 2 статьи 162 ЖК РФ: управляющая организация обязуется оказывать услуги и выполнять работы по надлежащему содержанию и ремонту общего имущества, предоставлять коммунальные услуги собственникам помещений и пользующимся помещениями в этом доме лицам, осуществлять иную направленную на достижение целей управления многоквартирным домом деятельность. </a:t>
            </a:r>
          </a:p>
          <a:p>
            <a:pPr marL="0" indent="355600" algn="just" fontAlgn="auto">
              <a:spcBef>
                <a:spcPts val="0"/>
              </a:spcBef>
              <a:spcAft>
                <a:spcPts val="0"/>
              </a:spcAft>
              <a:defRPr/>
            </a:pPr>
            <a:endParaRPr lang="ru-RU" sz="1300" b="1" dirty="0" smtClean="0">
              <a:solidFill>
                <a:srgbClr val="FF0000"/>
              </a:solidFill>
            </a:endParaRPr>
          </a:p>
          <a:p>
            <a:pPr marL="0" indent="355600" algn="just" fontAlgn="auto">
              <a:spcBef>
                <a:spcPts val="0"/>
              </a:spcBef>
              <a:spcAft>
                <a:spcPts val="0"/>
              </a:spcAft>
              <a:defRPr/>
            </a:pPr>
            <a:r>
              <a:rPr lang="ru-RU" sz="1300" b="1" dirty="0" smtClean="0">
                <a:solidFill>
                  <a:srgbClr val="FF0000"/>
                </a:solidFill>
              </a:rPr>
              <a:t>Внеплановая проверка по указанным основаниям проводится без согласования с органами прокуратуры и без предварительного уведомления проверяемой организации о проведении такой проверки.</a:t>
            </a:r>
          </a:p>
          <a:p>
            <a:pPr marL="177800" indent="-177800" algn="just" fontAlgn="auto">
              <a:spcBef>
                <a:spcPts val="0"/>
              </a:spcBef>
              <a:spcAft>
                <a:spcPts val="0"/>
              </a:spcAft>
              <a:defRPr/>
            </a:pPr>
            <a:endParaRPr lang="ru-RU" sz="1300" b="1"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295275" y="571500"/>
            <a:ext cx="8634413" cy="4643438"/>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u="sng" dirty="0">
                <a:solidFill>
                  <a:schemeClr val="tx1"/>
                </a:solidFill>
                <a:cs typeface="Times New Roman" pitchFamily="18" charset="0"/>
              </a:rPr>
              <a:t>Часть 1.1</a:t>
            </a:r>
            <a:r>
              <a:rPr lang="en-US" sz="1600" b="1" u="sng" dirty="0">
                <a:solidFill>
                  <a:schemeClr val="tx1"/>
                </a:solidFill>
                <a:cs typeface="Times New Roman" pitchFamily="18" charset="0"/>
              </a:rPr>
              <a:t> </a:t>
            </a:r>
            <a:r>
              <a:rPr lang="ru-RU" sz="1600" b="1" u="sng" dirty="0">
                <a:solidFill>
                  <a:schemeClr val="tx1"/>
                </a:solidFill>
                <a:cs typeface="Times New Roman" pitchFamily="18" charset="0"/>
              </a:rPr>
              <a:t>статьи 165 ЖК РФ:</a:t>
            </a:r>
          </a:p>
          <a:p>
            <a:pPr algn="ctr">
              <a:defRPr/>
            </a:pPr>
            <a:endParaRPr lang="ru-RU" sz="1400" b="1" dirty="0">
              <a:solidFill>
                <a:schemeClr val="tx1"/>
              </a:solidFill>
            </a:endParaRPr>
          </a:p>
          <a:p>
            <a:pPr algn="ctr">
              <a:defRPr/>
            </a:pPr>
            <a:r>
              <a:rPr lang="ru-RU" sz="1400" b="1" dirty="0">
                <a:solidFill>
                  <a:schemeClr val="tx1"/>
                </a:solidFill>
              </a:rPr>
              <a:t>Орган местного самоуправления на основании обращения собственников помещений в многоквартирном доме, председателя совета многоквартирного дома, органов управления товарищества собственников жилья либо органов управления жилищного кооператива или органов управления иного специализированного потребительского кооператива, указанных в части 8 статьи 20 настоящего Кодекса общественных объединений, иных некоммерческих организаций о невыполнении управляющей организацией обязательств, предусмотренных частью 2 статьи 162 настоящего Кодекса, в пятидневный срок проводит внеплановую проверку деятельности управляющей организации. В случае, если по результатам указанной проверки выявлено невыполнение управляющей организацией условий договора управления многоквартирным домом, орган местного самоуправления не позднее чем через пятнадцать дней со дня соответствующего обращения созывает собрание собственников помещений в данном доме для решения вопросов о расторжении договора с такой управляющей организацией и о выборе новой управляющей организации или об изменении способа управления данным домом.</a:t>
            </a:r>
          </a:p>
          <a:p>
            <a:pPr>
              <a:defRPr/>
            </a:pPr>
            <a:endParaRPr lang="ru-RU" sz="1400" dirty="0"/>
          </a:p>
          <a:p>
            <a:pPr algn="ctr">
              <a:defRPr/>
            </a:pPr>
            <a:endParaRPr lang="ru-RU" sz="1400" dirty="0"/>
          </a:p>
          <a:p>
            <a:pPr algn="ctr">
              <a:defRPr/>
            </a:pPr>
            <a:endParaRPr lang="ru-RU" sz="1400" b="1" dirty="0">
              <a:solidFill>
                <a:schemeClr val="tx1"/>
              </a:solidFill>
            </a:endParaRPr>
          </a:p>
          <a:p>
            <a:pPr algn="ctr">
              <a:defRPr/>
            </a:pPr>
            <a:endParaRPr lang="ru-RU" sz="14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r>
              <a:rPr lang="ru-RU" sz="1600" b="1" smtClean="0">
                <a:solidFill>
                  <a:srgbClr val="FF0000"/>
                </a:solidFill>
              </a:rPr>
              <a:t>Основанием для включения плановой проверки соблюдения гражданами обязательных требований в ежегодный план проведения проверок является (часть 4.1 статьи 20 ЖК РФ)</a:t>
            </a:r>
            <a:br>
              <a:rPr lang="ru-RU" sz="1600" b="1" smtClean="0">
                <a:solidFill>
                  <a:srgbClr val="FF0000"/>
                </a:solidFill>
              </a:rPr>
            </a:br>
            <a:r>
              <a:rPr lang="ru-RU" sz="1600" b="1" u="sng" smtClean="0">
                <a:solidFill>
                  <a:srgbClr val="FF0000"/>
                </a:solidFill>
              </a:rPr>
              <a:t>истечение одного года со дня: </a:t>
            </a:r>
            <a:br>
              <a:rPr lang="ru-RU" sz="1600" b="1" u="sng" smtClean="0">
                <a:solidFill>
                  <a:srgbClr val="FF0000"/>
                </a:solidFill>
              </a:rPr>
            </a:br>
            <a:endParaRPr lang="ru-RU" sz="1600" b="1" u="sng" smtClean="0">
              <a:solidFill>
                <a:srgbClr val="FF0000"/>
              </a:solidFill>
            </a:endParaRPr>
          </a:p>
        </p:txBody>
      </p:sp>
      <p:sp>
        <p:nvSpPr>
          <p:cNvPr id="3" name="Содержимое 2"/>
          <p:cNvSpPr>
            <a:spLocks noGrp="1"/>
          </p:cNvSpPr>
          <p:nvPr>
            <p:ph idx="1"/>
          </p:nvPr>
        </p:nvSpPr>
        <p:spPr>
          <a:xfrm>
            <a:off x="428625" y="1214438"/>
            <a:ext cx="8229600" cy="4525962"/>
          </a:xfrm>
        </p:spPr>
        <p:txBody>
          <a:bodyPr/>
          <a:lstStyle/>
          <a:p>
            <a:pPr marL="88900" indent="355600" algn="just">
              <a:buFont typeface="Arial" charset="0"/>
              <a:buNone/>
              <a:defRPr/>
            </a:pPr>
            <a:r>
              <a:rPr lang="ru-RU" sz="1400" b="1" dirty="0" smtClean="0"/>
              <a:t>1) начала осуществления </a:t>
            </a:r>
            <a:r>
              <a:rPr lang="ru-RU" sz="1400" b="1" dirty="0"/>
              <a:t>юридическим лицом, </a:t>
            </a:r>
            <a:r>
              <a:rPr lang="ru-RU" sz="1400" b="1" dirty="0" smtClean="0"/>
              <a:t>индивидуальным предпринимателем </a:t>
            </a:r>
            <a:r>
              <a:rPr lang="ru-RU" sz="1400" b="1" dirty="0"/>
              <a:t>деятельности по управлению многоквартирными домами и деятельности по оказанию услуг и (или) выполнению работ по содержанию и ремонту общего имущества в многоквартирных домах в соответствии с представленным в орган государственного жилищного надзора уведомлением о начале указанной </a:t>
            </a:r>
            <a:r>
              <a:rPr lang="ru-RU" sz="1400" b="1" dirty="0" smtClean="0"/>
              <a:t>деятельности;</a:t>
            </a:r>
            <a:endParaRPr lang="ru-RU" sz="1400" b="1" dirty="0"/>
          </a:p>
          <a:p>
            <a:pPr marL="88900" indent="355600" algn="just">
              <a:buFont typeface="Arial" charset="0"/>
              <a:buNone/>
              <a:defRPr/>
            </a:pPr>
            <a:r>
              <a:rPr lang="ru-RU" sz="1400" b="1" dirty="0" smtClean="0"/>
              <a:t>2) постановки на учет в муниципальном реестре наемных домов социального использования первого наемного дома социального использования, </a:t>
            </a:r>
            <a:r>
              <a:rPr lang="ru-RU" sz="1400" b="1" dirty="0" err="1" smtClean="0"/>
              <a:t>наймодателем</a:t>
            </a:r>
            <a:r>
              <a:rPr lang="ru-RU" sz="1400" b="1" dirty="0" smtClean="0"/>
              <a:t> жилых помещений в котором является лицо, деятельность которого подлежит проверке;</a:t>
            </a:r>
          </a:p>
          <a:p>
            <a:pPr marL="88900" indent="355600" algn="just">
              <a:buFont typeface="Arial" charset="0"/>
              <a:buNone/>
              <a:defRPr/>
            </a:pPr>
            <a:r>
              <a:rPr lang="ru-RU" sz="1400" b="1" dirty="0" smtClean="0"/>
              <a:t>3) окончания проведения последней плановой проверки юридического лица, индивидуального предпринимателя;</a:t>
            </a:r>
          </a:p>
          <a:p>
            <a:pPr marL="88900" indent="355600" algn="just">
              <a:buFont typeface="Arial" charset="0"/>
              <a:buNone/>
              <a:defRPr/>
            </a:pPr>
            <a:r>
              <a:rPr lang="ru-RU" sz="1400" b="1" dirty="0" smtClean="0"/>
              <a:t>4) установления или изменения нормативов потребления коммунальных ресурсов (коммунальных услуг).</a:t>
            </a:r>
          </a:p>
          <a:p>
            <a:pPr marL="88900" indent="355600" algn="just">
              <a:buFont typeface="Arial" charset="0"/>
              <a:buNone/>
              <a:defRPr/>
            </a:pPr>
            <a:endParaRPr lang="ru-RU" sz="1600" dirty="0" smtClean="0"/>
          </a:p>
          <a:p>
            <a:pPr algn="ctr">
              <a:buFont typeface="Arial" charset="0"/>
              <a:buNone/>
              <a:defRPr/>
            </a:pPr>
            <a:r>
              <a:rPr lang="ru-RU" sz="1600" b="1" dirty="0" smtClean="0">
                <a:solidFill>
                  <a:srgbClr val="FF0000"/>
                </a:solidFill>
              </a:rPr>
              <a:t>Основанием для проведения внеплановой проверки соблюдения гражданами обязательных требований является (часть 4.2 статьи 20 ЖК РФ):</a:t>
            </a:r>
          </a:p>
          <a:p>
            <a:pPr marL="88900" indent="355600" algn="just">
              <a:buFont typeface="Arial" charset="0"/>
              <a:buNone/>
              <a:defRPr/>
            </a:pPr>
            <a:r>
              <a:rPr lang="ru-RU" sz="1400" b="1" dirty="0" smtClean="0"/>
              <a:t>1.) поступление в орган муниципального жилищного контроля обращений и заявлений граждан, индивидуальных предпринимателей, юридических лиц, информации от органов государственной власти, органов местного самоуправления о фактах нарушения обязательных требований;</a:t>
            </a:r>
          </a:p>
          <a:p>
            <a:pPr marL="88900" indent="355600" algn="just">
              <a:buFont typeface="Arial" charset="0"/>
              <a:buNone/>
              <a:defRPr/>
            </a:pPr>
            <a:r>
              <a:rPr lang="ru-RU" sz="1400" b="1" dirty="0" smtClean="0"/>
              <a:t>2.) истечение срока исполнения гражданином ранее выданного предписания о прекращении нарушений обязательных требований, об устранении выявленных нарушений, о проведении мероприятий по обеспечению соблюдения обязательных требований</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357188" y="428625"/>
            <a:ext cx="8424862" cy="584200"/>
          </a:xfrm>
          <a:prstGeom prst="rect">
            <a:avLst/>
          </a:prstGeom>
          <a:noFill/>
          <a:ln w="9525">
            <a:noFill/>
            <a:miter lim="800000"/>
            <a:headEnd/>
            <a:tailEnd/>
          </a:ln>
        </p:spPr>
        <p:txBody>
          <a:bodyPr>
            <a:spAutoFit/>
          </a:bodyPr>
          <a:lstStyle/>
          <a:p>
            <a:pPr algn="ctr"/>
            <a:r>
              <a:rPr lang="ru-RU" sz="1600" b="1">
                <a:solidFill>
                  <a:srgbClr val="FF0000"/>
                </a:solidFill>
              </a:rPr>
              <a:t>Муниципальный жилищный контроль осуществляется в следующем порядке</a:t>
            </a:r>
          </a:p>
          <a:p>
            <a:pPr algn="ctr"/>
            <a:r>
              <a:rPr lang="ru-RU" sz="1600" b="1">
                <a:solidFill>
                  <a:srgbClr val="FF0000"/>
                </a:solidFill>
              </a:rPr>
              <a:t> (ФЗ № 294-ФЗ):</a:t>
            </a:r>
            <a:endParaRPr lang="ru-RU" sz="1600" b="1"/>
          </a:p>
        </p:txBody>
      </p:sp>
      <p:graphicFrame>
        <p:nvGraphicFramePr>
          <p:cNvPr id="12" name="Схема 11"/>
          <p:cNvGraphicFramePr/>
          <p:nvPr/>
        </p:nvGraphicFramePr>
        <p:xfrm>
          <a:off x="71406" y="1193850"/>
          <a:ext cx="8893082" cy="5507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68313" y="188913"/>
            <a:ext cx="8229600" cy="633412"/>
          </a:xfrm>
        </p:spPr>
        <p:txBody>
          <a:bodyPr/>
          <a:lstStyle/>
          <a:p>
            <a:pPr eaLnBrk="1" hangingPunct="1"/>
            <a:r>
              <a:rPr lang="ru-RU" sz="1600" b="1" smtClean="0"/>
              <a:t>Недействительность результатов проверки,</a:t>
            </a:r>
            <a:br>
              <a:rPr lang="ru-RU" sz="1600" b="1" smtClean="0"/>
            </a:br>
            <a:r>
              <a:rPr lang="ru-RU" sz="1600" b="1" smtClean="0"/>
              <a:t>проведенной с грубым нарушением требований настоящего Федерального закона</a:t>
            </a:r>
            <a:br>
              <a:rPr lang="ru-RU" sz="1600" b="1" smtClean="0"/>
            </a:br>
            <a:r>
              <a:rPr lang="ru-RU" sz="1600" b="1" smtClean="0"/>
              <a:t>(статья 20 ФЗ № 294-ФЗ)</a:t>
            </a:r>
          </a:p>
        </p:txBody>
      </p:sp>
      <p:sp>
        <p:nvSpPr>
          <p:cNvPr id="3" name="Объект 2"/>
          <p:cNvSpPr>
            <a:spLocks noGrp="1"/>
          </p:cNvSpPr>
          <p:nvPr>
            <p:ph idx="1"/>
          </p:nvPr>
        </p:nvSpPr>
        <p:spPr>
          <a:xfrm>
            <a:off x="395288" y="908050"/>
            <a:ext cx="8424862" cy="433388"/>
          </a:xfrm>
        </p:spPr>
        <p:txBody>
          <a:bodyPr rtlCol="0">
            <a:normAutofit/>
          </a:bodyPr>
          <a:lstStyle/>
          <a:p>
            <a:pPr marL="0" indent="355600" algn="ctr" eaLnBrk="1" fontAlgn="auto" hangingPunct="1">
              <a:spcAft>
                <a:spcPts val="0"/>
              </a:spcAft>
              <a:buFont typeface="Arial" pitchFamily="34" charset="0"/>
              <a:buNone/>
              <a:defRPr/>
            </a:pPr>
            <a:r>
              <a:rPr lang="ru-RU" sz="1600" b="1" dirty="0">
                <a:solidFill>
                  <a:srgbClr val="FF0000"/>
                </a:solidFill>
              </a:rPr>
              <a:t>К грубым нарушениям относится нарушение следующих требований:</a:t>
            </a:r>
          </a:p>
          <a:p>
            <a:pPr marL="0" indent="0" algn="just" eaLnBrk="1" fontAlgn="auto" hangingPunct="1">
              <a:spcAft>
                <a:spcPts val="0"/>
              </a:spcAft>
              <a:buFont typeface="Arial" pitchFamily="34" charset="0"/>
              <a:buNone/>
              <a:defRPr/>
            </a:pPr>
            <a:endParaRPr lang="ru-RU" sz="4000" b="1" dirty="0"/>
          </a:p>
          <a:p>
            <a:pPr eaLnBrk="1" fontAlgn="auto" hangingPunct="1">
              <a:spcAft>
                <a:spcPts val="0"/>
              </a:spcAft>
              <a:buFont typeface="Arial" pitchFamily="34" charset="0"/>
              <a:buChar char="•"/>
              <a:defRPr/>
            </a:pPr>
            <a:endParaRPr lang="ru-RU" dirty="0"/>
          </a:p>
        </p:txBody>
      </p:sp>
      <p:graphicFrame>
        <p:nvGraphicFramePr>
          <p:cNvPr id="4" name="Схема 3"/>
          <p:cNvGraphicFramePr/>
          <p:nvPr/>
        </p:nvGraphicFramePr>
        <p:xfrm>
          <a:off x="179512" y="1412776"/>
          <a:ext cx="8856984"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кругленный прямоугольник 4"/>
          <p:cNvSpPr/>
          <p:nvPr/>
        </p:nvSpPr>
        <p:spPr>
          <a:xfrm>
            <a:off x="323850" y="5589588"/>
            <a:ext cx="8569325" cy="107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indent="355600" algn="just" fontAlgn="auto">
              <a:spcBef>
                <a:spcPts val="0"/>
              </a:spcBef>
              <a:spcAft>
                <a:spcPts val="0"/>
              </a:spcAft>
              <a:defRPr/>
            </a:pPr>
            <a:r>
              <a:rPr lang="ru-RU" sz="1200" b="1" dirty="0"/>
              <a:t>Результаты проверки, проведенной  органом муниципального контроля с грубым нарушением установленных </a:t>
            </a:r>
          </a:p>
          <a:p>
            <a:pPr indent="355600" algn="just" fontAlgn="auto">
              <a:spcBef>
                <a:spcPts val="0"/>
              </a:spcBef>
              <a:spcAft>
                <a:spcPts val="0"/>
              </a:spcAft>
              <a:defRPr/>
            </a:pPr>
            <a:r>
              <a:rPr lang="ru-RU" sz="1200" b="1" dirty="0"/>
              <a:t>ФЗ № 29</a:t>
            </a:r>
            <a:r>
              <a:rPr lang="en-US" sz="1200" b="1" dirty="0"/>
              <a:t>4</a:t>
            </a:r>
            <a:r>
              <a:rPr lang="ru-RU" sz="1200" b="1" dirty="0"/>
              <a:t>-ФЗ требований к организации и проведению проверок, не могут являться доказательствами нарушения юридическим лицом, индивидуальным предпринимателем обязательных требований и требований, установленных муниципальными правовыми актами, и </a:t>
            </a:r>
            <a:r>
              <a:rPr lang="ru-RU" sz="1200" b="1" u="sng" dirty="0"/>
              <a:t>подлежат отмене вышестоящим органом государственного контроля (надзора) или судом на основании заявления юридического лица,  индивидуального предпринимателя.</a:t>
            </a:r>
            <a:endParaRPr lang="ru-RU"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769517C9E1909B4485758565CA56F774" ma:contentTypeVersion="0" ma:contentTypeDescription="Создание документа." ma:contentTypeScope="" ma:versionID="1c342c98f3fe2befd471991025bef575">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B4CDF5-4267-42F0-A799-76CA03E1B8EB}">
  <ds:schemaRefs>
    <ds:schemaRef ds:uri="http://schemas.microsoft.com/office/2006/metadata/properties"/>
  </ds:schemaRefs>
</ds:datastoreItem>
</file>

<file path=customXml/itemProps2.xml><?xml version="1.0" encoding="utf-8"?>
<ds:datastoreItem xmlns:ds="http://schemas.openxmlformats.org/officeDocument/2006/customXml" ds:itemID="{4ED063B9-0B2E-4022-AFB7-6F46C3E4FE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5DAC921-6DC8-429A-8701-7F460DFFC0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Slipstream</Template>
  <TotalTime>1468</TotalTime>
  <Words>1955</Words>
  <Application>Microsoft Office PowerPoint</Application>
  <PresentationFormat>Экран (4:3)</PresentationFormat>
  <Paragraphs>112</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1. Статья 20 Жилищного кодекса Российской Федерации (далее – ЖК РФ).  2. Федеральный закон от 26 декабря 2008 года № 294-ФЗ «О защите прав юридических лиц и индивидуальных предпринимателей при осуществлении государственного контроля (надзора) и муниципального контроля» (далее – ФЗ № 294-ФЗ).  3. Закон Забайкальского края от 10 октября 2012 г. N 720-ЗЗК "О порядке осуществления муниципального жилищного контроля и порядке взаимодействия уполномоченного органа исполнительной власти Забайкальского края, осуществляющего государственный жилищный надзор, с уполномоченными органами местного самоуправления, осуществляющими муниципальный жилищный контроль, при организации и осуществлении муниципального жилищного контроля"  (далее – № 720-ЗЗК).  4. Нормативно-правовые акты органов местного самоуправления.</vt:lpstr>
      <vt:lpstr>        Муниципальный контроль - деятельность органов местного самоуправления, уполномоченных  на организацию и проведение на территории муниципального образования проверок соблюдения юридическими лицами, индивидуальными предпринимателями и гражданами обязательных требований,  установленных  в отношении муниципального жилищного фонда федеральными законами и законами субъектов Российской Федерации в области жилищных отношений, а также муниципальными правовыми актами (ст. 20 ЖК РФ).   Предметом муниципального жилищного контроля  является соблюдение юридическими лицами, индивидуальными предпринимателями и гражданами обязательных требований, установленных в отношении муниципального жилищного фонда федеральными законами и законами Забайкальского края в области жилищных отношений и отношений по энергосбережению и повышению энергетической эффективности, а также принятыми в соответствии с ними муниципальными правовыми актами, в том числе требований (далее - обязательные требования):       </vt:lpstr>
      <vt:lpstr>Слайд 3</vt:lpstr>
      <vt:lpstr>Слайд 4</vt:lpstr>
      <vt:lpstr>Слайд 5</vt:lpstr>
      <vt:lpstr>Слайд 6</vt:lpstr>
      <vt:lpstr>Основанием для включения плановой проверки соблюдения гражданами обязательных требований в ежегодный план проведения проверок является (часть 4.1 статьи 20 ЖК РФ) истечение одного года со дня:  </vt:lpstr>
      <vt:lpstr>Слайд 8</vt:lpstr>
      <vt:lpstr>Недействительность результатов проверки, проведенной с грубым нарушением требований настоящего Федерального закона (статья 20 ФЗ № 294-ФЗ)</vt:lpstr>
      <vt:lpstr>Срок проведения проверок</vt:lpstr>
      <vt:lpstr>Порядок взаимодействия органов муниципального жилищного контроля Забайкальского края и Государственной инспекции Забайкальского края (статья 4 № 720-ЗЗК) </vt:lpstr>
      <vt:lpstr>Слайд 12</vt:lpstr>
      <vt:lpstr>Информация о муниципальном жилищном контроле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Основополагающие правовые нормативные акты при организации и проведении муниципального жилищного контроля</dc:title>
  <dc:creator>Петров</dc:creator>
  <cp:lastModifiedBy>Your User Name</cp:lastModifiedBy>
  <cp:revision>147</cp:revision>
  <cp:lastPrinted>2018-09-03T06:38:35Z</cp:lastPrinted>
  <dcterms:created xsi:type="dcterms:W3CDTF">2013-03-20T12:25:24Z</dcterms:created>
  <dcterms:modified xsi:type="dcterms:W3CDTF">2018-09-11T23:56:14Z</dcterms:modified>
</cp:coreProperties>
</file>