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60" r:id="rId2"/>
    <p:sldId id="256" r:id="rId3"/>
    <p:sldId id="280" r:id="rId4"/>
    <p:sldId id="294" r:id="rId5"/>
    <p:sldId id="295" r:id="rId6"/>
    <p:sldId id="257" r:id="rId7"/>
    <p:sldId id="261" r:id="rId8"/>
    <p:sldId id="262" r:id="rId9"/>
    <p:sldId id="264" r:id="rId10"/>
    <p:sldId id="263" r:id="rId11"/>
    <p:sldId id="267" r:id="rId12"/>
    <p:sldId id="281" r:id="rId13"/>
    <p:sldId id="297" r:id="rId14"/>
    <p:sldId id="299" r:id="rId15"/>
    <p:sldId id="301" r:id="rId16"/>
    <p:sldId id="303" r:id="rId17"/>
    <p:sldId id="282" r:id="rId18"/>
    <p:sldId id="283" r:id="rId19"/>
    <p:sldId id="284" r:id="rId20"/>
    <p:sldId id="305" r:id="rId21"/>
    <p:sldId id="293" r:id="rId22"/>
    <p:sldId id="28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 varScale="1">
        <p:scale>
          <a:sx n="105" d="100"/>
          <a:sy n="105" d="100"/>
        </p:scale>
        <p:origin x="180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30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87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19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1710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487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4795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089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969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03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81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6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70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07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64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12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1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0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7314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  <p:sldLayoutId id="2147484116" r:id="rId12"/>
    <p:sldLayoutId id="2147484117" r:id="rId13"/>
    <p:sldLayoutId id="2147484118" r:id="rId14"/>
    <p:sldLayoutId id="2147484119" r:id="rId15"/>
    <p:sldLayoutId id="2147484120" r:id="rId16"/>
    <p:sldLayoutId id="21474841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44650" y="5643563"/>
            <a:ext cx="7499350" cy="60483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Яковлева Людмила Сергеевна,</a:t>
            </a:r>
          </a:p>
          <a:p>
            <a:pPr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телефон 8(3022)23-37-25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3988" y="274638"/>
            <a:ext cx="7720012" cy="5368925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ПРАВОТВОРЧЕСКАЯ ДЕЯТЕЛЬНОСТЬ ОРГАНОВ МЕСТНОГО САМОУПРАВЛЕНИЯ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6541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Председатель представительного органа муниципального образования издает: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3116"/>
            <a:ext cx="7719274" cy="45005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постановления                   распоряжения</a:t>
            </a:r>
          </a:p>
          <a:p>
            <a:pPr algn="ctr">
              <a:spcBef>
                <a:spcPts val="0"/>
              </a:spcBef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председателя представительного органа муниципального образования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вопросам организации деятельности представительного органа муниципального образования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3684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органы и должностные лица местного самоуправления издают: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28736"/>
            <a:ext cx="7719274" cy="521497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приказы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распоряжения </a:t>
            </a:r>
          </a:p>
          <a:p>
            <a:pPr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вопросам, отнесенным к их полномочиям уставом муниципального образования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стадии ПРАВОТВОРЧЕСТВА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209806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подготовка проекта МПА, его внесение;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рассмотрение проекта МПА, его принятие;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вступление в силу, опубликование (обнародование) МНПА</a:t>
            </a:r>
          </a:p>
          <a:p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04664"/>
            <a:ext cx="7651576" cy="8097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СУБЪЕКТЫ ПРАВОТВОРЧЕСКОЙ ИНИЦИАТИВЫ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209806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-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депутаты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представительного органа муниципального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образования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 глава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муниципального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образования;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 иные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выборными органами местного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самоуправления; - глава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местной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администрации;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 органы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территориального общественного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самоуправления;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 инициативная группа граждан;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  иные субъекты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правотворческой инициативы, установленными уставом муниципального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образования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48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60648"/>
            <a:ext cx="7651576" cy="8097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Этапы разработки проекта МНПА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209806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</a:rPr>
              <a:t>1)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планирование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правотворческой деятельности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) разработка концепции МНПА;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) подготовка предварительного текста МНПА;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4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) согласование и обсуждение проекта МНПА с заинтересованными лицами;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5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) подготовка окончательного текста МНПА, а также сопровождающих его документов и приложений.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97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7651576" cy="8097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</a:rPr>
              <a:t>На </a:t>
            </a:r>
            <a:r>
              <a:rPr lang="ru-RU" sz="3600" dirty="0">
                <a:latin typeface="Times New Roman" panose="02020603050405020304" pitchFamily="18" charset="0"/>
              </a:rPr>
              <a:t>публичные слушания должны выноситься:</a:t>
            </a:r>
            <a:br>
              <a:rPr lang="ru-RU" sz="3600" dirty="0">
                <a:latin typeface="Times New Roman" panose="02020603050405020304" pitchFamily="18" charset="0"/>
              </a:rPr>
            </a:b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3976" y="1268760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проект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устава муниципального образования, а также проект муниципального нормативного правового акта о внесении изменений и дополнений в данный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устав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проект местного бюджета и отчет о его исполнении;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- проект стратегии социально-экономического развития муниципального образования;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- вопросы о преобразовании муниципального образования, за исключением случаев, если в соответствии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со статьей 13 Федерального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закона № 131-ФЗ для преобразования муниципального образования требуется получение согласия населения муниципального образования, выраженного путем голосования либо на сходах граждан.</a:t>
            </a:r>
          </a:p>
          <a:p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6559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7651576" cy="8097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</a:rPr>
              <a:t>публичные </a:t>
            </a:r>
            <a:r>
              <a:rPr lang="ru-RU" sz="3600" dirty="0">
                <a:latin typeface="Times New Roman" panose="02020603050405020304" pitchFamily="18" charset="0"/>
              </a:rPr>
              <a:t>слушания </a:t>
            </a:r>
            <a:r>
              <a:rPr lang="ru-RU" sz="3600" dirty="0" smtClean="0">
                <a:latin typeface="Times New Roman" panose="02020603050405020304" pitchFamily="18" charset="0"/>
              </a:rPr>
              <a:t>НЕ  ПРОВОДЯТСЯ</a:t>
            </a:r>
            <a:r>
              <a:rPr lang="ru-RU" sz="2700" dirty="0" smtClean="0"/>
              <a:t>: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124744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по проекту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муниципального нормативного правового акта о внесении изменений и дополнений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устав муниципального образования в случае,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когда в устав муниципального образования вносятся изменения в форме точного воспроизведения положений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Конституции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Российской Федерации, федеральных законов, конституции (устава) или законов субъекта Российской Федерации в целях приведения данного устава в соответствие с этими нормативными правовыми актами;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-в поселении, в котором полномочия представительного органа муниципального образования осуществляются сходом граждан.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По проектам генеральных планов, проектам правил землепользования и застройки, проектам планировки территории, проектам межевания территории, проектам правил благоустройства и другим вопросам градостроительной деятельности проводятся общественные обсуждения или публичные слушания.</a:t>
            </a:r>
          </a:p>
          <a:p>
            <a:endParaRPr lang="ru-RU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59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4287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Подписание правовых актов представительного органа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образования: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500174"/>
            <a:ext cx="7696224" cy="535782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нормативные правовые акты представительного органа муниципального образования подписывает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глава муниципального образования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ненормативные правовые акты представительного органа муниципального образования подписывает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председатель представительного органа муниципального образования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случае, когда глава муниципального образования исполняет полномочия главы местной администрации;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ненормативные правовые акты представительного органа муниципального образования подписывает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глава муниципального образования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случае, когда он исполняет полномочия председателя представительного органа муниципального образования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071570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Подписание правовых актов</a:t>
            </a:r>
            <a:b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местной администрации:</a:t>
            </a:r>
            <a:endParaRPr lang="ru-RU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124744"/>
            <a:ext cx="7696224" cy="56436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правовые акты местной администрации подписывает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глава муниципального образования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случае, когда он исполняет полномочия главы местной администрации;</a:t>
            </a:r>
          </a:p>
          <a:p>
            <a:pPr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правовые акты местной администрации подписывает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руководитель местной администрации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случае, когда глава муниципального образования исполняет полномочия председателя представительного органа муниципального образования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80728"/>
            <a:ext cx="7613904" cy="9343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опубликования и вступления в силу муниципальных правовых актов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704" y="1114360"/>
            <a:ext cx="8001056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Муниципальные правовые акты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вступают в силу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порядке,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установленном уставом муниципального образования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за исключением нормативных правовых актов представительных органов местного самоуправления о налогах и сборах, которые вступают в силу в соответствии с Налоговым кодексом Российской Федерации.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Муниципальные 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акты, затрагивающие права, свободы и обязанности человека и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вступают в силу после их официального опубликования (обнародования).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</a:p>
          <a:p>
            <a:pPr algn="just">
              <a:spcBef>
                <a:spcPts val="0"/>
              </a:spcBef>
            </a:pPr>
            <a:r>
              <a:rPr lang="ru-RU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на следующий день после дня официального опубликования;</a:t>
            </a:r>
          </a:p>
          <a:p>
            <a:pPr algn="just">
              <a:spcBef>
                <a:spcPts val="0"/>
              </a:spcBef>
            </a:pPr>
            <a:r>
              <a:rPr lang="ru-RU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через 10 дней после дня официального опубликования и т.п.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опубликования (обнародования)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муниципальных правовых актов, соглашений, заключаемых между органами местного самоуправления,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устанавливается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уставом муниципального образования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должен обеспечивать возможность ознакомления с ними граждан, за исключением муниципальных правовых актов или их отдельных положений, содержащих сведения, распространение которых ограничено федеральным законом.</a:t>
            </a: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52"/>
            <a:ext cx="7624786" cy="6500858"/>
          </a:xfr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lnSpcReduction="10000"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МУНИЦИПАЛЬНЫЙ ПРАВОВОЙ АКТ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 smtClean="0"/>
              <a:t>- </a:t>
            </a:r>
            <a:r>
              <a:rPr lang="ru-RU" dirty="0" smtClean="0">
                <a:latin typeface="Times New Roman" panose="02020603050405020304" pitchFamily="18" charset="0"/>
              </a:rPr>
              <a:t>решение принятое </a:t>
            </a:r>
            <a:r>
              <a:rPr lang="ru-RU" dirty="0">
                <a:latin typeface="Times New Roman" panose="02020603050405020304" pitchFamily="18" charset="0"/>
              </a:rPr>
              <a:t>непосредственно населением муниципального образования по вопросам местного значения, либо решение, принятое органом местного самоуправления и (или) должностным лицом местного </a:t>
            </a:r>
            <a:r>
              <a:rPr lang="ru-RU" dirty="0" smtClean="0">
                <a:latin typeface="Times New Roman" panose="02020603050405020304" pitchFamily="18" charset="0"/>
              </a:rPr>
              <a:t>самоуправления;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</a:rPr>
              <a:t>- по </a:t>
            </a:r>
            <a:r>
              <a:rPr lang="ru-RU" dirty="0">
                <a:latin typeface="Times New Roman" panose="02020603050405020304" pitchFamily="18" charset="0"/>
              </a:rPr>
              <a:t>вопросам местного значения, по вопросам осуществления отдельных государственных полномочий, переданных органам местного самоуправления федеральными законами и законами субъектов Российской Федерации, а также по иным вопросам, отнесенным уставом муниципального образования в соответствии с федеральными законами к полномочиям органов местного самоуправления и (или) должностных лиц местного </a:t>
            </a:r>
            <a:r>
              <a:rPr lang="ru-RU" dirty="0" smtClean="0">
                <a:latin typeface="Times New Roman" panose="02020603050405020304" pitchFamily="18" charset="0"/>
              </a:rPr>
              <a:t>самоуправления;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</a:rPr>
              <a:t>документально </a:t>
            </a:r>
            <a:r>
              <a:rPr lang="ru-RU" dirty="0" smtClean="0">
                <a:latin typeface="Times New Roman" panose="02020603050405020304" pitchFamily="18" charset="0"/>
              </a:rPr>
              <a:t>оформленное;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</a:rPr>
              <a:t>- обязательное </a:t>
            </a:r>
            <a:r>
              <a:rPr lang="ru-RU" dirty="0">
                <a:latin typeface="Times New Roman" panose="02020603050405020304" pitchFamily="18" charset="0"/>
              </a:rPr>
              <a:t>для исполнения на территории муниципального </a:t>
            </a:r>
            <a:r>
              <a:rPr lang="ru-RU" dirty="0" smtClean="0">
                <a:latin typeface="Times New Roman" panose="02020603050405020304" pitchFamily="18" charset="0"/>
              </a:rPr>
              <a:t>образования;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</a:rPr>
              <a:t> - устанавливающее </a:t>
            </a:r>
            <a:r>
              <a:rPr lang="ru-RU" dirty="0">
                <a:latin typeface="Times New Roman" panose="02020603050405020304" pitchFamily="18" charset="0"/>
              </a:rPr>
              <a:t>либо </a:t>
            </a:r>
            <a:r>
              <a:rPr lang="ru-RU" dirty="0" smtClean="0">
                <a:latin typeface="Times New Roman" panose="02020603050405020304" pitchFamily="18" charset="0"/>
              </a:rPr>
              <a:t>изменяющее </a:t>
            </a:r>
            <a:r>
              <a:rPr lang="ru-RU" dirty="0">
                <a:latin typeface="Times New Roman" panose="02020603050405020304" pitchFamily="18" charset="0"/>
              </a:rPr>
              <a:t>общеобязательные правила или имеющие индивидуальный </a:t>
            </a:r>
            <a:r>
              <a:rPr lang="ru-RU" dirty="0" smtClean="0">
                <a:latin typeface="Times New Roman" panose="02020603050405020304" pitchFamily="18" charset="0"/>
              </a:rPr>
              <a:t>характер.</a:t>
            </a:r>
            <a:endParaRPr lang="ru-RU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80728"/>
            <a:ext cx="7613904" cy="9343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опубликования и вступления в силу муниципальных правовых актов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704" y="1114360"/>
            <a:ext cx="8001056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Официальным опубликованием муниципального правового акта или соглашения, заключенного между органами местного самоуправления, считается первая публикация его полного текста в периодическом печатном издании, распространяемом в соответствующем муниципальном образовании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  <a:t>Для официального опубликования (обнародования) муниципальных правовых актов и соглашений органы местного самоуправления вправе также использовать сетевое издание. В случае опубликования (размещения) полного текста муниципального правового акта в официальном сетевом издании объемные графические и табличные приложения к нему в печатном издании могут не приводиться.</a:t>
            </a:r>
          </a:p>
          <a:p>
            <a:pPr algn="just">
              <a:spcBef>
                <a:spcPts val="0"/>
              </a:spcBef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093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406916"/>
            <a:ext cx="7624786" cy="12144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Признаками несоответствия муниципального нормативного правового акта действующему законодательству являются: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643050"/>
            <a:ext cx="7696224" cy="500066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</a:rPr>
              <a:t>отсутствие правовых оснований, которые в соответствии с действующим законодательством необходимы для принятия (издания) муниципального нормативного правового акта;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</a:rPr>
              <a:t>2) принятие (издание) муниципального нормативного правового акта во исполнение отмененного нормативного правового акта;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</a:rPr>
              <a:t>3) применение при принятии муниципального нормативного правового акта нормативного правового акта, не подлежащего применению;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</a:rPr>
              <a:t>4) принятие (издание) муниципального нормативного правового акта органом или должностным лицом, к компетенции которого не относится регулирование соответствующих правоотношений, либо принятие (издание) с превышением полномочий, предоставленных данному органу или должностному лицу местного самоуправления;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</a:rPr>
              <a:t>5) содержание в муниципальном нормативном правовом акте норм и положений, не соответствующих действующему законодательству;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</a:rPr>
              <a:t>6) неверное установление порядка вступления в силу муниципального нормативного правового акта.</a:t>
            </a: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1430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Порядок рассмотрения экспертного заключения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органом местного самоуправления: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3880" y="1285860"/>
            <a:ext cx="7696224" cy="53578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выполнение рекомендаций, которые даются в каждом экспертном заключении: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внесение изменений в МНПА либо признание МНПА утратившим силу;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опубликование (обнародование) принятого МНПА в соответствии с порядком, установленным уставом муниципального образования;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направление принятого МНПА в Администрацию Губернатора Забайкальского края в соответствии с порядком, установленным Законом края № 30-ЗЗК (поселения направляют МНПА через муниципальный район!);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направление в адрес Администрации Губернатора Забайкальского края письма с указанием мер, принятых органом местного самоуправления в целях приведения МНПА в соответствие с законодательством;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либо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направление в адрес Администрации Губернатора Забайкальского края письма с указанием причин отказа привести МНПА в соответствие с законодательством.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 несогласия органа местного самоуправления с доводами экспертного заключения, а также в случаях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ненаправления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органом местного самоуправления в Администрацию Губернатора Забайкальского края письма и МНПА, принятого во исполнение рекомендаций экспертного заключения, для включения в краевой регистр, экспертное заключение направляется в органы прокуратуры для рассмотрения и принятия соответствующих мер прокурорского реагирования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32861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143380"/>
            <a:ext cx="7696224" cy="250033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Яковлева Людмила Сергеевна,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телефон 8(3022)233725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844824"/>
            <a:ext cx="7624786" cy="1383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муниципальных правовых актов, ПРИНИМАЕМЫХ ОРГАНАМИ МЕСТНОГО САМОУПРАВЛЕНИЯ, ДОЛЖНОСТНЫМИ ЛИЦАМИ  МЕСТНОГО САМОУПРАВЛЕНИЯ: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7605314" cy="501491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Устав муниципального образования, правовые акты, принятые на местном референдуме (сходе граждан); </a:t>
            </a:r>
          </a:p>
          <a:p>
            <a:pPr marL="27432">
              <a:spcBef>
                <a:spcPts val="0"/>
              </a:spcBef>
              <a:buClrTx/>
              <a:buSzPct val="90000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нормативные и иные правовые акты представительного органа муниципального образования;</a:t>
            </a:r>
          </a:p>
          <a:p>
            <a:pPr marL="27432">
              <a:spcBef>
                <a:spcPts val="0"/>
              </a:spcBef>
              <a:buClrTx/>
              <a:buSzPct val="90000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правовые акты местной администрации;</a:t>
            </a:r>
          </a:p>
          <a:p>
            <a:pPr marL="27432">
              <a:spcBef>
                <a:spcPts val="0"/>
              </a:spcBef>
              <a:buClrTx/>
              <a:buSzPct val="90000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 правовые акты главы муниципального образования и иных органов и должностных лиц местного самоуправления, предусмотренных уставом муниципального образования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Устав муниципального образования, правовые акты, принятые на местном референдуме (сходе граждан)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7624786" cy="5214974"/>
          </a:xfrm>
        </p:spPr>
        <p:txBody>
          <a:bodyPr>
            <a:normAutofit fontScale="92500" lnSpcReduction="20000"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Устав муниципального образования и оформленные в виде правовых актов решения, принятые на местном референдуме (сходе граждан), являются актами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высшей юридической силы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системе муниципальных правовых актов, имеют прямое действие и применяются на всей территории муниципального образования.</a:t>
            </a:r>
          </a:p>
          <a:p>
            <a:pPr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Иные муниципальные правовые акты не должны противоречить уставу муниципального образования и правовым актам, принятым на местном референдуме (сходе граждан).</a:t>
            </a:r>
          </a:p>
          <a:p>
            <a:pPr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Правовой акт, принятый на местном референдуме, действует непосредственно и не нуждается в утверждении органами МСУ.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2858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Нормативные и иные правовые акты представительного органа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7624786" cy="5214974"/>
          </a:xfrm>
        </p:spPr>
        <p:txBody>
          <a:bodyPr>
            <a:normAutofit fontScale="92500" lnSpcReduction="10000"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Представительный орган муниципального образования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вопросам, отнесенным к его компетенции федеральными законами, законами субъекта Российской Федерации, уставом муниципального образования,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принимает: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решения, которые устанавливают правила, обязательные для исполнения на территории муниципального образования,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решение об удалении главы муниципального образования в отставку,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также решения по вопросам организации своей деятельности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по иным вопросам, отнесенным к его компетенции федеральными законами, законами субъектов Российской Федерации, уставом муниципального образования.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6541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Глава муниципального образования, исполняющий полномочия председателя представительного органа муниципального образования, издает: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420888"/>
            <a:ext cx="7719274" cy="4500594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пределах своих полномочий, установленных уставом муниципального образования и решениями представительного органа муниципального образования)</a:t>
            </a: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постановления                   распоряжения</a:t>
            </a:r>
          </a:p>
          <a:p>
            <a:pPr algn="ctr">
              <a:spcBef>
                <a:spcPts val="0"/>
              </a:spcBef>
              <a:buNone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главы муниципального образования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 организации деятельности представительного органа муниципального образования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58272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Глава муниципального образования,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исполняющий полномочия главы местной администрации, издает: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996952"/>
            <a:ext cx="7674056" cy="3839280"/>
          </a:xfrm>
        </p:spPr>
        <p:txBody>
          <a:bodyPr>
            <a:normAutofit fontScale="62500" lnSpcReduction="20000"/>
          </a:bodyPr>
          <a:lstStyle/>
          <a:p>
            <a:pPr algn="ctr">
              <a:spcBef>
                <a:spcPts val="0"/>
              </a:spcBef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пределах своих полномочий, установленных уставом муниципального образования и решениями представительного органа муниципального образования)</a:t>
            </a: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постановления местной администрации         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вопросам местного значения и вопросам, связанным с осуществлением отдельных государственных полномочий</a:t>
            </a:r>
          </a:p>
          <a:p>
            <a:pPr algn="ctr">
              <a:spcBef>
                <a:spcPts val="0"/>
              </a:spcBef>
              <a:buNone/>
            </a:pP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распоряжения местной администрации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 организации работы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местной администрации</a:t>
            </a:r>
          </a:p>
          <a:p>
            <a:pPr algn="ctr">
              <a:spcBef>
                <a:spcPts val="0"/>
              </a:spcBef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0112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Глава муниципального образования издает: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719274" cy="542928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постановления                   распоряжения</a:t>
            </a:r>
          </a:p>
          <a:p>
            <a:pPr algn="ctr">
              <a:spcBef>
                <a:spcPts val="0"/>
              </a:spcBef>
              <a:buNone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главы муниципального образования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иным вопросам, отнесенным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его компетенции уставом муниципального образования в соответствии с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Федеральным законом № 131-ФЗ, другими федеральными законами</a:t>
            </a: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0826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местной администрации издает: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357298"/>
            <a:ext cx="7719274" cy="5286412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buNone/>
            </a:pP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19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1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пределах своих полномочий, установленных федеральными законами, законами Забайкальского края, уставом муниципального образования и нормативными правовыми актами  представительного органа муниципального образования)</a:t>
            </a: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постановления местной администрации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 местного значения и вопросам, связанным с осуществлением отдельных государственных полномочий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распоряжения местной администрации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 организации работы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местной администрации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812</TotalTime>
  <Words>1494</Words>
  <Application>Microsoft Office PowerPoint</Application>
  <PresentationFormat>Экран (4:3)</PresentationFormat>
  <Paragraphs>174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Century Gothic</vt:lpstr>
      <vt:lpstr>Times New Roman</vt:lpstr>
      <vt:lpstr>Wingdings 3</vt:lpstr>
      <vt:lpstr>Сектор</vt:lpstr>
      <vt:lpstr>  ПРАВОТВОРЧЕСКАЯ ДЕЯТЕЛЬНОСТЬ ОРГАНОВ МЕСТНОГО САМОУПРАВЛЕНИЯ </vt:lpstr>
      <vt:lpstr>Презентация PowerPoint</vt:lpstr>
      <vt:lpstr>                Система муниципальных правовых актов, ПРИНИМАЕМЫХ ОРГАНАМИ МЕСТНОГО САМОУПРАВЛЕНИЯ, ДОЛЖНОСТНЫМИ ЛИЦАМИ  МЕСТНОГО САМОУПРАВЛЕНИЯ:</vt:lpstr>
      <vt:lpstr>    Устав муниципального образования, правовые акты, принятые на местном референдуме (сходе граждан)</vt:lpstr>
      <vt:lpstr>Нормативные и иные правовые акты представительного органа муниципального образования</vt:lpstr>
      <vt:lpstr>  Глава муниципального образования, исполняющий полномочия председателя представительного органа муниципального образования, издает:</vt:lpstr>
      <vt:lpstr> Глава муниципального образования, исполняющий полномочия главы местной администрации, издает:</vt:lpstr>
      <vt:lpstr>Глава муниципального образования издает:</vt:lpstr>
      <vt:lpstr>Руководитель местной администрации издает:</vt:lpstr>
      <vt:lpstr>Председатель представительного органа муниципального образования издает:</vt:lpstr>
      <vt:lpstr>Иные органы и должностные лица местного самоуправления издают:</vt:lpstr>
      <vt:lpstr>    стадии ПРАВОТВОРЧЕСТВА:</vt:lpstr>
      <vt:lpstr>      СУБЪЕКТЫ ПРАВОТВОРЧЕСКОЙ ИНИЦИАТИВЫ:</vt:lpstr>
      <vt:lpstr>        Этапы разработки проекта МНПА:</vt:lpstr>
      <vt:lpstr>             На публичные слушания должны выноситься: </vt:lpstr>
      <vt:lpstr>            публичные слушания НЕ  ПРОВОДЯТСЯ: </vt:lpstr>
      <vt:lpstr>Подписание правовых актов представительного органа муниципального образования:</vt:lpstr>
      <vt:lpstr>Подписание правовых актов местной администрации:</vt:lpstr>
      <vt:lpstr>            Правила опубликования и вступления в силу муниципальных правовых актов  </vt:lpstr>
      <vt:lpstr>            Правила опубликования и вступления в силу муниципальных правовых актов  </vt:lpstr>
      <vt:lpstr>        Признаками несоответствия муниципального нормативного правового акта действующему законодательству являются:</vt:lpstr>
      <vt:lpstr>Порядок рассмотрения экспертного заключения органом местного самоуправления: 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правовые акты. Юридическая техника. Юридическая экспертиза муниципальных нормативных правовых актов</dc:title>
  <dc:creator>station252</dc:creator>
  <cp:lastModifiedBy>Яковлева Л.С</cp:lastModifiedBy>
  <cp:revision>89</cp:revision>
  <dcterms:created xsi:type="dcterms:W3CDTF">2016-10-21T00:47:30Z</dcterms:created>
  <dcterms:modified xsi:type="dcterms:W3CDTF">2018-12-06T05:50:43Z</dcterms:modified>
</cp:coreProperties>
</file>